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495" r:id="rId2"/>
    <p:sldId id="555" r:id="rId3"/>
    <p:sldId id="557" r:id="rId4"/>
    <p:sldId id="543" r:id="rId5"/>
    <p:sldId id="607" r:id="rId6"/>
    <p:sldId id="682" r:id="rId7"/>
    <p:sldId id="610" r:id="rId8"/>
    <p:sldId id="688" r:id="rId9"/>
    <p:sldId id="566" r:id="rId10"/>
    <p:sldId id="691" r:id="rId11"/>
    <p:sldId id="687" r:id="rId12"/>
    <p:sldId id="567" r:id="rId13"/>
    <p:sldId id="670" r:id="rId14"/>
    <p:sldId id="676" r:id="rId15"/>
    <p:sldId id="675" r:id="rId16"/>
    <p:sldId id="681" r:id="rId17"/>
    <p:sldId id="689" r:id="rId18"/>
    <p:sldId id="690" r:id="rId19"/>
    <p:sldId id="639" r:id="rId20"/>
    <p:sldId id="640" r:id="rId21"/>
    <p:sldId id="673" r:id="rId22"/>
    <p:sldId id="651" r:id="rId23"/>
    <p:sldId id="686" r:id="rId24"/>
    <p:sldId id="652" r:id="rId25"/>
    <p:sldId id="685" r:id="rId26"/>
    <p:sldId id="655" r:id="rId27"/>
    <p:sldId id="683" r:id="rId28"/>
    <p:sldId id="663" r:id="rId29"/>
    <p:sldId id="605" r:id="rId30"/>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sz="2400"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sz="2400"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sz="2400"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C5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5" autoAdjust="0"/>
    <p:restoredTop sz="93813" autoAdjust="0"/>
  </p:normalViewPr>
  <p:slideViewPr>
    <p:cSldViewPr snapToGrid="0" snapToObjects="1">
      <p:cViewPr varScale="1">
        <p:scale>
          <a:sx n="98" d="100"/>
          <a:sy n="98" d="100"/>
        </p:scale>
        <p:origin x="-252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064"/>
    </p:cViewPr>
  </p:sorterViewPr>
  <p:notesViewPr>
    <p:cSldViewPr snapToGrid="0" snapToObjects="1">
      <p:cViewPr varScale="1">
        <p:scale>
          <a:sx n="67" d="100"/>
          <a:sy n="67" d="100"/>
        </p:scale>
        <p:origin x="-358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aipanjiguly:Downloads:GBIF%20statistic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433099247814"/>
          <c:y val="0.03671309462002"/>
          <c:w val="0.842846240328907"/>
          <c:h val="0.880447716347719"/>
        </c:manualLayout>
      </c:layout>
      <c:barChart>
        <c:barDir val="bar"/>
        <c:grouping val="clustered"/>
        <c:varyColors val="0"/>
        <c:ser>
          <c:idx val="2"/>
          <c:order val="0"/>
          <c:tx>
            <c:strRef>
              <c:f>Publications!$D$17</c:f>
              <c:strCache>
                <c:ptCount val="1"/>
                <c:pt idx="0">
                  <c:v>GBIF-mediated data used</c:v>
                </c:pt>
              </c:strCache>
            </c:strRef>
          </c:tx>
          <c:spPr>
            <a:solidFill>
              <a:srgbClr val="A9DC93"/>
            </a:solidFill>
            <a:ln>
              <a:noFill/>
            </a:ln>
            <a:effectLst>
              <a:outerShdw blurRad="40005" dist="22987" dir="5400000" algn="tl" rotWithShape="0">
                <a:srgbClr val="000000">
                  <a:alpha val="35000"/>
                </a:srgbClr>
              </a:outerShdw>
            </a:effectLst>
          </c:spPr>
          <c:invertIfNegative val="0"/>
          <c:dLbls>
            <c:txPr>
              <a:bodyPr/>
              <a:lstStyle/>
              <a:p>
                <a:pPr>
                  <a:defRPr sz="1000" b="1" i="0" u="none" strike="noStrike" baseline="0">
                    <a:solidFill>
                      <a:srgbClr val="006600"/>
                    </a:solidFill>
                    <a:latin typeface="Calibri"/>
                    <a:ea typeface="Calibri"/>
                    <a:cs typeface="Calibri"/>
                  </a:defRPr>
                </a:pPr>
                <a:endParaRPr lang="fr-FR"/>
              </a:p>
            </c:txPr>
            <c:dLblPos val="inEnd"/>
            <c:showLegendKey val="0"/>
            <c:showVal val="1"/>
            <c:showCatName val="0"/>
            <c:showSerName val="0"/>
            <c:showPercent val="0"/>
            <c:showBubbleSize val="0"/>
            <c:showLeaderLines val="0"/>
          </c:dLbls>
          <c:cat>
            <c:strRef>
              <c:f>Publications!$A$18:$A$25</c:f>
              <c:strCache>
                <c:ptCount val="8"/>
                <c:pt idx="0">
                  <c:v>2008</c:v>
                </c:pt>
                <c:pt idx="1">
                  <c:v>2009</c:v>
                </c:pt>
                <c:pt idx="2">
                  <c:v>2010</c:v>
                </c:pt>
                <c:pt idx="3">
                  <c:v>2011</c:v>
                </c:pt>
                <c:pt idx="4">
                  <c:v>2012</c:v>
                </c:pt>
                <c:pt idx="5">
                  <c:v>2013</c:v>
                </c:pt>
                <c:pt idx="6">
                  <c:v>2014</c:v>
                </c:pt>
                <c:pt idx="7">
                  <c:v>2015 (Jan-Aug)</c:v>
                </c:pt>
              </c:strCache>
            </c:strRef>
          </c:cat>
          <c:val>
            <c:numRef>
              <c:f>Publications!$D$18:$D$25</c:f>
              <c:numCache>
                <c:formatCode>General</c:formatCode>
                <c:ptCount val="8"/>
                <c:pt idx="0">
                  <c:v>52.0</c:v>
                </c:pt>
                <c:pt idx="1">
                  <c:v>89.0</c:v>
                </c:pt>
                <c:pt idx="2">
                  <c:v>148.0</c:v>
                </c:pt>
                <c:pt idx="3">
                  <c:v>169.0</c:v>
                </c:pt>
                <c:pt idx="4">
                  <c:v>229.0</c:v>
                </c:pt>
                <c:pt idx="5">
                  <c:v>249.0</c:v>
                </c:pt>
                <c:pt idx="6">
                  <c:v>357.0</c:v>
                </c:pt>
                <c:pt idx="7">
                  <c:v>261.0</c:v>
                </c:pt>
              </c:numCache>
            </c:numRef>
          </c:val>
        </c:ser>
        <c:dLbls>
          <c:showLegendKey val="0"/>
          <c:showVal val="0"/>
          <c:showCatName val="0"/>
          <c:showSerName val="0"/>
          <c:showPercent val="0"/>
          <c:showBubbleSize val="0"/>
        </c:dLbls>
        <c:gapWidth val="150"/>
        <c:axId val="-2058048392"/>
        <c:axId val="-2058056264"/>
      </c:barChart>
      <c:catAx>
        <c:axId val="-2058048392"/>
        <c:scaling>
          <c:orientation val="minMax"/>
        </c:scaling>
        <c:delete val="0"/>
        <c:axPos val="l"/>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fr-FR"/>
          </a:p>
        </c:txPr>
        <c:crossAx val="-2058056264"/>
        <c:crosses val="autoZero"/>
        <c:auto val="1"/>
        <c:lblAlgn val="ctr"/>
        <c:lblOffset val="100"/>
        <c:noMultiLvlLbl val="0"/>
      </c:catAx>
      <c:valAx>
        <c:axId val="-2058056264"/>
        <c:scaling>
          <c:orientation val="minMax"/>
        </c:scaling>
        <c:delete val="0"/>
        <c:axPos val="b"/>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fr-FR"/>
          </a:p>
        </c:txPr>
        <c:crossAx val="-2058048392"/>
        <c:crosses val="autoZero"/>
        <c:crossBetween val="between"/>
      </c:valAx>
    </c:plotArea>
    <c:plotVisOnly val="1"/>
    <c:dispBlanksAs val="zero"/>
    <c:showDLblsOverMax val="0"/>
  </c:chart>
  <c:txPr>
    <a:bodyPr/>
    <a:lstStyle/>
    <a:p>
      <a:pPr>
        <a:defRPr sz="1000" b="0" i="0" u="none" strike="noStrike" baseline="0">
          <a:solidFill>
            <a:srgbClr val="000000"/>
          </a:solidFill>
          <a:latin typeface="Calibri"/>
          <a:ea typeface="Calibri"/>
          <a:cs typeface="Calibri"/>
        </a:defRPr>
      </a:pPr>
      <a:endParaRPr lang="fr-F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D06F54-2000-4DAE-91BC-EC0806A7CC0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60CC03A-475E-405B-9395-DF1C664B7A8F}">
      <dgm:prSet phldrT="[Text]" custT="1"/>
      <dgm:spPr>
        <a:solidFill>
          <a:srgbClr val="0070C0"/>
        </a:solidFill>
      </dgm:spPr>
      <dgm:t>
        <a:bodyPr/>
        <a:lstStyle/>
        <a:p>
          <a:r>
            <a:rPr lang="da-DK" sz="1400" dirty="0" smtClean="0"/>
            <a:t>Evaluation des besoins de contenu</a:t>
          </a:r>
          <a:endParaRPr lang="en-US" sz="1400" dirty="0"/>
        </a:p>
      </dgm:t>
    </dgm:pt>
    <dgm:pt modelId="{B37CA077-C2F0-4028-8EB3-FE6F0A99DBC1}" type="parTrans" cxnId="{37E1511E-726D-44B5-B5D3-DD9B5CB45D58}">
      <dgm:prSet/>
      <dgm:spPr/>
      <dgm:t>
        <a:bodyPr/>
        <a:lstStyle/>
        <a:p>
          <a:endParaRPr lang="en-US"/>
        </a:p>
      </dgm:t>
    </dgm:pt>
    <dgm:pt modelId="{4B083A49-01CD-4822-B295-3BD248F6CBDD}" type="sibTrans" cxnId="{37E1511E-726D-44B5-B5D3-DD9B5CB45D58}">
      <dgm:prSet/>
      <dgm:spPr>
        <a:solidFill>
          <a:srgbClr val="92D050"/>
        </a:solidFill>
      </dgm:spPr>
      <dgm:t>
        <a:bodyPr/>
        <a:lstStyle/>
        <a:p>
          <a:endParaRPr lang="en-US"/>
        </a:p>
      </dgm:t>
    </dgm:pt>
    <dgm:pt modelId="{EA6C3469-8521-451A-851C-6D9369D25C13}">
      <dgm:prSet phldrT="[Text]" custT="1"/>
      <dgm:spPr>
        <a:solidFill>
          <a:srgbClr val="0070C0"/>
        </a:solidFill>
      </dgm:spPr>
      <dgm:t>
        <a:bodyPr/>
        <a:lstStyle/>
        <a:p>
          <a:r>
            <a:rPr lang="da-DK" sz="1400" dirty="0" smtClean="0"/>
            <a:t>Analyse des manques du contenu</a:t>
          </a:r>
          <a:endParaRPr lang="en-US" sz="1400" dirty="0"/>
        </a:p>
      </dgm:t>
    </dgm:pt>
    <dgm:pt modelId="{1744D939-954D-4C6D-86A3-E80A1D560946}" type="parTrans" cxnId="{E89B5B88-FF4F-4444-8771-EA3EECC54822}">
      <dgm:prSet/>
      <dgm:spPr/>
      <dgm:t>
        <a:bodyPr/>
        <a:lstStyle/>
        <a:p>
          <a:endParaRPr lang="en-US"/>
        </a:p>
      </dgm:t>
    </dgm:pt>
    <dgm:pt modelId="{7739C60C-159F-4195-89D9-8B823623DFB5}" type="sibTrans" cxnId="{E89B5B88-FF4F-4444-8771-EA3EECC54822}">
      <dgm:prSet/>
      <dgm:spPr>
        <a:solidFill>
          <a:srgbClr val="92D050"/>
        </a:solidFill>
      </dgm:spPr>
      <dgm:t>
        <a:bodyPr/>
        <a:lstStyle/>
        <a:p>
          <a:endParaRPr lang="en-US"/>
        </a:p>
      </dgm:t>
    </dgm:pt>
    <dgm:pt modelId="{090056F3-AEB1-4245-93A6-EB41096C4F68}">
      <dgm:prSet phldrT="[Text]" custT="1"/>
      <dgm:spPr>
        <a:solidFill>
          <a:srgbClr val="0070C0"/>
        </a:solidFill>
      </dgm:spPr>
      <dgm:t>
        <a:bodyPr/>
        <a:lstStyle/>
        <a:p>
          <a:r>
            <a:rPr lang="da-DK" sz="1400" dirty="0" smtClean="0"/>
            <a:t>Stratégie sur la découverte et la publication des données</a:t>
          </a:r>
          <a:endParaRPr lang="en-US" sz="1400" dirty="0"/>
        </a:p>
      </dgm:t>
    </dgm:pt>
    <dgm:pt modelId="{E74EE291-DB1A-42D6-BF04-D0E4ECCA30C2}" type="parTrans" cxnId="{7D6E3436-AB3F-4FC3-AF19-2A8779914F33}">
      <dgm:prSet/>
      <dgm:spPr/>
      <dgm:t>
        <a:bodyPr/>
        <a:lstStyle/>
        <a:p>
          <a:endParaRPr lang="en-US"/>
        </a:p>
      </dgm:t>
    </dgm:pt>
    <dgm:pt modelId="{53E40884-5C97-4B85-BD6C-CBC0785EE8BB}" type="sibTrans" cxnId="{7D6E3436-AB3F-4FC3-AF19-2A8779914F33}">
      <dgm:prSet/>
      <dgm:spPr>
        <a:solidFill>
          <a:srgbClr val="92D050"/>
        </a:solidFill>
      </dgm:spPr>
      <dgm:t>
        <a:bodyPr/>
        <a:lstStyle/>
        <a:p>
          <a:endParaRPr lang="en-US"/>
        </a:p>
      </dgm:t>
    </dgm:pt>
    <dgm:pt modelId="{1034D115-0155-4B20-8D5A-1FC7DF11E113}">
      <dgm:prSet phldrT="[Text]" custT="1"/>
      <dgm:spPr>
        <a:solidFill>
          <a:srgbClr val="0070C0"/>
        </a:solidFill>
      </dgm:spPr>
      <dgm:t>
        <a:bodyPr/>
        <a:lstStyle/>
        <a:p>
          <a:r>
            <a:rPr lang="da-DK" sz="1400" dirty="0" smtClean="0"/>
            <a:t>Plans d’Action &amp; proposition de travail</a:t>
          </a:r>
          <a:endParaRPr lang="en-US" sz="1400" dirty="0"/>
        </a:p>
      </dgm:t>
    </dgm:pt>
    <dgm:pt modelId="{EC77AA09-EDCA-48AB-ADB8-A3D83A6ACDD6}" type="parTrans" cxnId="{6AD547D3-4485-4C45-98CA-0A237BAA1765}">
      <dgm:prSet/>
      <dgm:spPr/>
      <dgm:t>
        <a:bodyPr/>
        <a:lstStyle/>
        <a:p>
          <a:endParaRPr lang="en-US"/>
        </a:p>
      </dgm:t>
    </dgm:pt>
    <dgm:pt modelId="{657B8ACF-1093-4EB9-9558-BA8E2ABCF81C}" type="sibTrans" cxnId="{6AD547D3-4485-4C45-98CA-0A237BAA1765}">
      <dgm:prSet/>
      <dgm:spPr>
        <a:solidFill>
          <a:srgbClr val="92D050"/>
        </a:solidFill>
      </dgm:spPr>
      <dgm:t>
        <a:bodyPr/>
        <a:lstStyle/>
        <a:p>
          <a:endParaRPr lang="en-US"/>
        </a:p>
      </dgm:t>
    </dgm:pt>
    <dgm:pt modelId="{FE36EA9B-CBE6-46A5-97C0-842B643CBE2E}">
      <dgm:prSet phldrT="[Text]" custT="1"/>
      <dgm:spPr>
        <a:solidFill>
          <a:srgbClr val="0070C0"/>
        </a:solidFill>
      </dgm:spPr>
      <dgm:t>
        <a:bodyPr/>
        <a:lstStyle/>
        <a:p>
          <a:r>
            <a:rPr lang="da-DK" sz="1400" dirty="0" smtClean="0"/>
            <a:t>Mobilisation des ressources &amp; Exécution</a:t>
          </a:r>
          <a:endParaRPr lang="en-US" sz="1400" dirty="0"/>
        </a:p>
      </dgm:t>
    </dgm:pt>
    <dgm:pt modelId="{00A44446-AD14-478C-9486-07D92E2B6459}" type="parTrans" cxnId="{9BDE31F7-437E-41C9-97EA-165A7BCFA6C5}">
      <dgm:prSet/>
      <dgm:spPr/>
      <dgm:t>
        <a:bodyPr/>
        <a:lstStyle/>
        <a:p>
          <a:endParaRPr lang="en-US"/>
        </a:p>
      </dgm:t>
    </dgm:pt>
    <dgm:pt modelId="{F9A0067B-1944-44C9-8F61-2FC010726F9F}" type="sibTrans" cxnId="{9BDE31F7-437E-41C9-97EA-165A7BCFA6C5}">
      <dgm:prSet/>
      <dgm:spPr>
        <a:solidFill>
          <a:srgbClr val="92D050"/>
        </a:solidFill>
      </dgm:spPr>
      <dgm:t>
        <a:bodyPr/>
        <a:lstStyle/>
        <a:p>
          <a:endParaRPr lang="en-US"/>
        </a:p>
      </dgm:t>
    </dgm:pt>
    <dgm:pt modelId="{E2FB50CF-B720-44FC-8778-23CF189770D7}">
      <dgm:prSet phldrT="[Text]" custT="1"/>
      <dgm:spPr>
        <a:solidFill>
          <a:srgbClr val="0070C0"/>
        </a:solidFill>
      </dgm:spPr>
      <dgm:t>
        <a:bodyPr/>
        <a:lstStyle/>
        <a:p>
          <a:r>
            <a:rPr lang="da-DK" sz="1400" dirty="0" smtClean="0"/>
            <a:t>Evaluation des performances &amp; suivi</a:t>
          </a:r>
          <a:endParaRPr lang="en-US" sz="1400" dirty="0"/>
        </a:p>
      </dgm:t>
    </dgm:pt>
    <dgm:pt modelId="{F5B0E7DE-EA8F-4541-92A0-6BDE239F786A}" type="parTrans" cxnId="{DD9B5EEE-703D-43CC-9EAE-157ECCACA5A0}">
      <dgm:prSet/>
      <dgm:spPr/>
      <dgm:t>
        <a:bodyPr/>
        <a:lstStyle/>
        <a:p>
          <a:endParaRPr lang="en-US"/>
        </a:p>
      </dgm:t>
    </dgm:pt>
    <dgm:pt modelId="{92D61C06-C074-47D6-AEF7-6A2007AA5D1B}" type="sibTrans" cxnId="{DD9B5EEE-703D-43CC-9EAE-157ECCACA5A0}">
      <dgm:prSet/>
      <dgm:spPr>
        <a:solidFill>
          <a:srgbClr val="92D050"/>
        </a:solidFill>
      </dgm:spPr>
      <dgm:t>
        <a:bodyPr/>
        <a:lstStyle/>
        <a:p>
          <a:endParaRPr lang="en-US"/>
        </a:p>
      </dgm:t>
    </dgm:pt>
    <dgm:pt modelId="{73BD854D-AB3B-4F3A-BD0F-AD1867311475}" type="pres">
      <dgm:prSet presAssocID="{3BD06F54-2000-4DAE-91BC-EC0806A7CC02}" presName="cycle" presStyleCnt="0">
        <dgm:presLayoutVars>
          <dgm:dir/>
          <dgm:resizeHandles val="exact"/>
        </dgm:presLayoutVars>
      </dgm:prSet>
      <dgm:spPr/>
      <dgm:t>
        <a:bodyPr/>
        <a:lstStyle/>
        <a:p>
          <a:endParaRPr lang="en-US"/>
        </a:p>
      </dgm:t>
    </dgm:pt>
    <dgm:pt modelId="{9A4B132E-7C64-409B-875C-06BE0BD810B1}" type="pres">
      <dgm:prSet presAssocID="{860CC03A-475E-405B-9395-DF1C664B7A8F}" presName="node" presStyleLbl="node1" presStyleIdx="0" presStyleCnt="6">
        <dgm:presLayoutVars>
          <dgm:bulletEnabled val="1"/>
        </dgm:presLayoutVars>
      </dgm:prSet>
      <dgm:spPr/>
      <dgm:t>
        <a:bodyPr/>
        <a:lstStyle/>
        <a:p>
          <a:endParaRPr lang="en-US"/>
        </a:p>
      </dgm:t>
    </dgm:pt>
    <dgm:pt modelId="{EE7D704C-28C1-4CD0-A9C9-656FC4F2B34D}" type="pres">
      <dgm:prSet presAssocID="{4B083A49-01CD-4822-B295-3BD248F6CBDD}" presName="sibTrans" presStyleLbl="sibTrans2D1" presStyleIdx="0" presStyleCnt="6"/>
      <dgm:spPr/>
      <dgm:t>
        <a:bodyPr/>
        <a:lstStyle/>
        <a:p>
          <a:endParaRPr lang="en-US"/>
        </a:p>
      </dgm:t>
    </dgm:pt>
    <dgm:pt modelId="{17A32283-3F77-40AF-8DC4-F0D4DC964C63}" type="pres">
      <dgm:prSet presAssocID="{4B083A49-01CD-4822-B295-3BD248F6CBDD}" presName="connectorText" presStyleLbl="sibTrans2D1" presStyleIdx="0" presStyleCnt="6"/>
      <dgm:spPr/>
      <dgm:t>
        <a:bodyPr/>
        <a:lstStyle/>
        <a:p>
          <a:endParaRPr lang="en-US"/>
        </a:p>
      </dgm:t>
    </dgm:pt>
    <dgm:pt modelId="{678419D7-A097-4E13-AF7D-839EAB102B70}" type="pres">
      <dgm:prSet presAssocID="{EA6C3469-8521-451A-851C-6D9369D25C13}" presName="node" presStyleLbl="node1" presStyleIdx="1" presStyleCnt="6">
        <dgm:presLayoutVars>
          <dgm:bulletEnabled val="1"/>
        </dgm:presLayoutVars>
      </dgm:prSet>
      <dgm:spPr/>
      <dgm:t>
        <a:bodyPr/>
        <a:lstStyle/>
        <a:p>
          <a:endParaRPr lang="en-US"/>
        </a:p>
      </dgm:t>
    </dgm:pt>
    <dgm:pt modelId="{901C837C-90FA-45E4-B131-B2EFED3ED965}" type="pres">
      <dgm:prSet presAssocID="{7739C60C-159F-4195-89D9-8B823623DFB5}" presName="sibTrans" presStyleLbl="sibTrans2D1" presStyleIdx="1" presStyleCnt="6"/>
      <dgm:spPr/>
      <dgm:t>
        <a:bodyPr/>
        <a:lstStyle/>
        <a:p>
          <a:endParaRPr lang="en-US"/>
        </a:p>
      </dgm:t>
    </dgm:pt>
    <dgm:pt modelId="{2D965A5F-DF2A-4009-B775-E76380569210}" type="pres">
      <dgm:prSet presAssocID="{7739C60C-159F-4195-89D9-8B823623DFB5}" presName="connectorText" presStyleLbl="sibTrans2D1" presStyleIdx="1" presStyleCnt="6"/>
      <dgm:spPr/>
      <dgm:t>
        <a:bodyPr/>
        <a:lstStyle/>
        <a:p>
          <a:endParaRPr lang="en-US"/>
        </a:p>
      </dgm:t>
    </dgm:pt>
    <dgm:pt modelId="{8B624771-DD03-4BED-8739-52A1AA973217}" type="pres">
      <dgm:prSet presAssocID="{090056F3-AEB1-4245-93A6-EB41096C4F68}" presName="node" presStyleLbl="node1" presStyleIdx="2" presStyleCnt="6" custScaleX="103695" custScaleY="96808">
        <dgm:presLayoutVars>
          <dgm:bulletEnabled val="1"/>
        </dgm:presLayoutVars>
      </dgm:prSet>
      <dgm:spPr/>
      <dgm:t>
        <a:bodyPr/>
        <a:lstStyle/>
        <a:p>
          <a:endParaRPr lang="en-US"/>
        </a:p>
      </dgm:t>
    </dgm:pt>
    <dgm:pt modelId="{1CA5ED19-0072-4940-A74C-BDCFF8E4D47A}" type="pres">
      <dgm:prSet presAssocID="{53E40884-5C97-4B85-BD6C-CBC0785EE8BB}" presName="sibTrans" presStyleLbl="sibTrans2D1" presStyleIdx="2" presStyleCnt="6"/>
      <dgm:spPr/>
      <dgm:t>
        <a:bodyPr/>
        <a:lstStyle/>
        <a:p>
          <a:endParaRPr lang="en-US"/>
        </a:p>
      </dgm:t>
    </dgm:pt>
    <dgm:pt modelId="{3DAF4135-3387-42FD-89D1-F4933A535643}" type="pres">
      <dgm:prSet presAssocID="{53E40884-5C97-4B85-BD6C-CBC0785EE8BB}" presName="connectorText" presStyleLbl="sibTrans2D1" presStyleIdx="2" presStyleCnt="6"/>
      <dgm:spPr/>
      <dgm:t>
        <a:bodyPr/>
        <a:lstStyle/>
        <a:p>
          <a:endParaRPr lang="en-US"/>
        </a:p>
      </dgm:t>
    </dgm:pt>
    <dgm:pt modelId="{5A39423F-BFA4-4561-90CE-693944787E02}" type="pres">
      <dgm:prSet presAssocID="{1034D115-0155-4B20-8D5A-1FC7DF11E113}" presName="node" presStyleLbl="node1" presStyleIdx="3" presStyleCnt="6">
        <dgm:presLayoutVars>
          <dgm:bulletEnabled val="1"/>
        </dgm:presLayoutVars>
      </dgm:prSet>
      <dgm:spPr/>
      <dgm:t>
        <a:bodyPr/>
        <a:lstStyle/>
        <a:p>
          <a:endParaRPr lang="en-US"/>
        </a:p>
      </dgm:t>
    </dgm:pt>
    <dgm:pt modelId="{2A540CF5-A2DA-4293-85E8-BCA0D859C529}" type="pres">
      <dgm:prSet presAssocID="{657B8ACF-1093-4EB9-9558-BA8E2ABCF81C}" presName="sibTrans" presStyleLbl="sibTrans2D1" presStyleIdx="3" presStyleCnt="6"/>
      <dgm:spPr/>
      <dgm:t>
        <a:bodyPr/>
        <a:lstStyle/>
        <a:p>
          <a:endParaRPr lang="en-US"/>
        </a:p>
      </dgm:t>
    </dgm:pt>
    <dgm:pt modelId="{92F1301F-1BD5-46A0-AFB1-520EFCDF7F7F}" type="pres">
      <dgm:prSet presAssocID="{657B8ACF-1093-4EB9-9558-BA8E2ABCF81C}" presName="connectorText" presStyleLbl="sibTrans2D1" presStyleIdx="3" presStyleCnt="6"/>
      <dgm:spPr/>
      <dgm:t>
        <a:bodyPr/>
        <a:lstStyle/>
        <a:p>
          <a:endParaRPr lang="en-US"/>
        </a:p>
      </dgm:t>
    </dgm:pt>
    <dgm:pt modelId="{03B3B00B-1232-4ECE-ABFA-BA0D7BA107B0}" type="pres">
      <dgm:prSet presAssocID="{FE36EA9B-CBE6-46A5-97C0-842B643CBE2E}" presName="node" presStyleLbl="node1" presStyleIdx="4" presStyleCnt="6">
        <dgm:presLayoutVars>
          <dgm:bulletEnabled val="1"/>
        </dgm:presLayoutVars>
      </dgm:prSet>
      <dgm:spPr/>
      <dgm:t>
        <a:bodyPr/>
        <a:lstStyle/>
        <a:p>
          <a:endParaRPr lang="en-US"/>
        </a:p>
      </dgm:t>
    </dgm:pt>
    <dgm:pt modelId="{0A247F8A-C23D-4E3D-9FB3-9AF9284EFDE3}" type="pres">
      <dgm:prSet presAssocID="{F9A0067B-1944-44C9-8F61-2FC010726F9F}" presName="sibTrans" presStyleLbl="sibTrans2D1" presStyleIdx="4" presStyleCnt="6"/>
      <dgm:spPr/>
      <dgm:t>
        <a:bodyPr/>
        <a:lstStyle/>
        <a:p>
          <a:endParaRPr lang="en-US"/>
        </a:p>
      </dgm:t>
    </dgm:pt>
    <dgm:pt modelId="{BEF2ED90-250C-4707-9F0C-A065904667E5}" type="pres">
      <dgm:prSet presAssocID="{F9A0067B-1944-44C9-8F61-2FC010726F9F}" presName="connectorText" presStyleLbl="sibTrans2D1" presStyleIdx="4" presStyleCnt="6"/>
      <dgm:spPr/>
      <dgm:t>
        <a:bodyPr/>
        <a:lstStyle/>
        <a:p>
          <a:endParaRPr lang="en-US"/>
        </a:p>
      </dgm:t>
    </dgm:pt>
    <dgm:pt modelId="{49FA683E-5F15-4215-8ABE-4282903DD14A}" type="pres">
      <dgm:prSet presAssocID="{E2FB50CF-B720-44FC-8778-23CF189770D7}" presName="node" presStyleLbl="node1" presStyleIdx="5" presStyleCnt="6" custScaleX="107441">
        <dgm:presLayoutVars>
          <dgm:bulletEnabled val="1"/>
        </dgm:presLayoutVars>
      </dgm:prSet>
      <dgm:spPr/>
      <dgm:t>
        <a:bodyPr/>
        <a:lstStyle/>
        <a:p>
          <a:endParaRPr lang="en-US"/>
        </a:p>
      </dgm:t>
    </dgm:pt>
    <dgm:pt modelId="{16873C49-1997-47FC-B676-EA64D2BA7B16}" type="pres">
      <dgm:prSet presAssocID="{92D61C06-C074-47D6-AEF7-6A2007AA5D1B}" presName="sibTrans" presStyleLbl="sibTrans2D1" presStyleIdx="5" presStyleCnt="6"/>
      <dgm:spPr/>
      <dgm:t>
        <a:bodyPr/>
        <a:lstStyle/>
        <a:p>
          <a:endParaRPr lang="en-US"/>
        </a:p>
      </dgm:t>
    </dgm:pt>
    <dgm:pt modelId="{487B552A-793A-4D40-8576-5853DF8D20BA}" type="pres">
      <dgm:prSet presAssocID="{92D61C06-C074-47D6-AEF7-6A2007AA5D1B}" presName="connectorText" presStyleLbl="sibTrans2D1" presStyleIdx="5" presStyleCnt="6"/>
      <dgm:spPr/>
      <dgm:t>
        <a:bodyPr/>
        <a:lstStyle/>
        <a:p>
          <a:endParaRPr lang="en-US"/>
        </a:p>
      </dgm:t>
    </dgm:pt>
  </dgm:ptLst>
  <dgm:cxnLst>
    <dgm:cxn modelId="{0D823B2E-38B5-AB41-9795-C9C078B4E36E}" type="presOf" srcId="{7739C60C-159F-4195-89D9-8B823623DFB5}" destId="{901C837C-90FA-45E4-B131-B2EFED3ED965}" srcOrd="0" destOrd="0" presId="urn:microsoft.com/office/officeart/2005/8/layout/cycle2"/>
    <dgm:cxn modelId="{13E99F62-619D-2741-90EE-F8E369198DBA}" type="presOf" srcId="{EA6C3469-8521-451A-851C-6D9369D25C13}" destId="{678419D7-A097-4E13-AF7D-839EAB102B70}" srcOrd="0" destOrd="0" presId="urn:microsoft.com/office/officeart/2005/8/layout/cycle2"/>
    <dgm:cxn modelId="{0B56D0FA-57A7-7143-973C-4495053DFF03}" type="presOf" srcId="{090056F3-AEB1-4245-93A6-EB41096C4F68}" destId="{8B624771-DD03-4BED-8739-52A1AA973217}" srcOrd="0" destOrd="0" presId="urn:microsoft.com/office/officeart/2005/8/layout/cycle2"/>
    <dgm:cxn modelId="{A980C09A-5C2D-E442-8556-F83B821AA7C2}" type="presOf" srcId="{657B8ACF-1093-4EB9-9558-BA8E2ABCF81C}" destId="{92F1301F-1BD5-46A0-AFB1-520EFCDF7F7F}" srcOrd="1" destOrd="0" presId="urn:microsoft.com/office/officeart/2005/8/layout/cycle2"/>
    <dgm:cxn modelId="{E89B5B88-FF4F-4444-8771-EA3EECC54822}" srcId="{3BD06F54-2000-4DAE-91BC-EC0806A7CC02}" destId="{EA6C3469-8521-451A-851C-6D9369D25C13}" srcOrd="1" destOrd="0" parTransId="{1744D939-954D-4C6D-86A3-E80A1D560946}" sibTransId="{7739C60C-159F-4195-89D9-8B823623DFB5}"/>
    <dgm:cxn modelId="{9BDE31F7-437E-41C9-97EA-165A7BCFA6C5}" srcId="{3BD06F54-2000-4DAE-91BC-EC0806A7CC02}" destId="{FE36EA9B-CBE6-46A5-97C0-842B643CBE2E}" srcOrd="4" destOrd="0" parTransId="{00A44446-AD14-478C-9486-07D92E2B6459}" sibTransId="{F9A0067B-1944-44C9-8F61-2FC010726F9F}"/>
    <dgm:cxn modelId="{5A7726A1-C823-F047-AAFD-E643D60B4AEA}" type="presOf" srcId="{F9A0067B-1944-44C9-8F61-2FC010726F9F}" destId="{BEF2ED90-250C-4707-9F0C-A065904667E5}" srcOrd="1" destOrd="0" presId="urn:microsoft.com/office/officeart/2005/8/layout/cycle2"/>
    <dgm:cxn modelId="{837752EB-003A-D245-94F8-3C90D591DFBB}" type="presOf" srcId="{4B083A49-01CD-4822-B295-3BD248F6CBDD}" destId="{EE7D704C-28C1-4CD0-A9C9-656FC4F2B34D}" srcOrd="0" destOrd="0" presId="urn:microsoft.com/office/officeart/2005/8/layout/cycle2"/>
    <dgm:cxn modelId="{0B49A791-B07B-2546-9FA4-F231F707BEF3}" type="presOf" srcId="{92D61C06-C074-47D6-AEF7-6A2007AA5D1B}" destId="{487B552A-793A-4D40-8576-5853DF8D20BA}" srcOrd="1" destOrd="0" presId="urn:microsoft.com/office/officeart/2005/8/layout/cycle2"/>
    <dgm:cxn modelId="{6DCC8AB0-CD4E-F84E-8A95-B66F0B2A6677}" type="presOf" srcId="{F9A0067B-1944-44C9-8F61-2FC010726F9F}" destId="{0A247F8A-C23D-4E3D-9FB3-9AF9284EFDE3}" srcOrd="0" destOrd="0" presId="urn:microsoft.com/office/officeart/2005/8/layout/cycle2"/>
    <dgm:cxn modelId="{B4B37AA9-8FC0-BB4E-ADE2-3080BCEBB78F}" type="presOf" srcId="{7739C60C-159F-4195-89D9-8B823623DFB5}" destId="{2D965A5F-DF2A-4009-B775-E76380569210}" srcOrd="1" destOrd="0" presId="urn:microsoft.com/office/officeart/2005/8/layout/cycle2"/>
    <dgm:cxn modelId="{DD9B5EEE-703D-43CC-9EAE-157ECCACA5A0}" srcId="{3BD06F54-2000-4DAE-91BC-EC0806A7CC02}" destId="{E2FB50CF-B720-44FC-8778-23CF189770D7}" srcOrd="5" destOrd="0" parTransId="{F5B0E7DE-EA8F-4541-92A0-6BDE239F786A}" sibTransId="{92D61C06-C074-47D6-AEF7-6A2007AA5D1B}"/>
    <dgm:cxn modelId="{5BDAF7F6-F0BF-5C4F-8F41-0A82911607E3}" type="presOf" srcId="{FE36EA9B-CBE6-46A5-97C0-842B643CBE2E}" destId="{03B3B00B-1232-4ECE-ABFA-BA0D7BA107B0}" srcOrd="0" destOrd="0" presId="urn:microsoft.com/office/officeart/2005/8/layout/cycle2"/>
    <dgm:cxn modelId="{37E1511E-726D-44B5-B5D3-DD9B5CB45D58}" srcId="{3BD06F54-2000-4DAE-91BC-EC0806A7CC02}" destId="{860CC03A-475E-405B-9395-DF1C664B7A8F}" srcOrd="0" destOrd="0" parTransId="{B37CA077-C2F0-4028-8EB3-FE6F0A99DBC1}" sibTransId="{4B083A49-01CD-4822-B295-3BD248F6CBDD}"/>
    <dgm:cxn modelId="{894CFE27-A306-E74D-AF04-4C5FB614F9F4}" type="presOf" srcId="{657B8ACF-1093-4EB9-9558-BA8E2ABCF81C}" destId="{2A540CF5-A2DA-4293-85E8-BCA0D859C529}" srcOrd="0" destOrd="0" presId="urn:microsoft.com/office/officeart/2005/8/layout/cycle2"/>
    <dgm:cxn modelId="{6AD547D3-4485-4C45-98CA-0A237BAA1765}" srcId="{3BD06F54-2000-4DAE-91BC-EC0806A7CC02}" destId="{1034D115-0155-4B20-8D5A-1FC7DF11E113}" srcOrd="3" destOrd="0" parTransId="{EC77AA09-EDCA-48AB-ADB8-A3D83A6ACDD6}" sibTransId="{657B8ACF-1093-4EB9-9558-BA8E2ABCF81C}"/>
    <dgm:cxn modelId="{1C80C5B3-A18B-954A-9CF7-ACB182ACAABA}" type="presOf" srcId="{53E40884-5C97-4B85-BD6C-CBC0785EE8BB}" destId="{3DAF4135-3387-42FD-89D1-F4933A535643}" srcOrd="1" destOrd="0" presId="urn:microsoft.com/office/officeart/2005/8/layout/cycle2"/>
    <dgm:cxn modelId="{5D9CF803-3617-2E4E-B847-39B077AD9B5F}" type="presOf" srcId="{4B083A49-01CD-4822-B295-3BD248F6CBDD}" destId="{17A32283-3F77-40AF-8DC4-F0D4DC964C63}" srcOrd="1" destOrd="0" presId="urn:microsoft.com/office/officeart/2005/8/layout/cycle2"/>
    <dgm:cxn modelId="{6CAE424B-59DA-4042-BFD8-ACF4A4CF4A0F}" type="presOf" srcId="{3BD06F54-2000-4DAE-91BC-EC0806A7CC02}" destId="{73BD854D-AB3B-4F3A-BD0F-AD1867311475}" srcOrd="0" destOrd="0" presId="urn:microsoft.com/office/officeart/2005/8/layout/cycle2"/>
    <dgm:cxn modelId="{5A21BF90-781E-E440-BEC2-FFAB6A613DC6}" type="presOf" srcId="{53E40884-5C97-4B85-BD6C-CBC0785EE8BB}" destId="{1CA5ED19-0072-4940-A74C-BDCFF8E4D47A}" srcOrd="0" destOrd="0" presId="urn:microsoft.com/office/officeart/2005/8/layout/cycle2"/>
    <dgm:cxn modelId="{2B5DCA99-F383-194D-8696-429F8C295981}" type="presOf" srcId="{860CC03A-475E-405B-9395-DF1C664B7A8F}" destId="{9A4B132E-7C64-409B-875C-06BE0BD810B1}" srcOrd="0" destOrd="0" presId="urn:microsoft.com/office/officeart/2005/8/layout/cycle2"/>
    <dgm:cxn modelId="{7D6E3436-AB3F-4FC3-AF19-2A8779914F33}" srcId="{3BD06F54-2000-4DAE-91BC-EC0806A7CC02}" destId="{090056F3-AEB1-4245-93A6-EB41096C4F68}" srcOrd="2" destOrd="0" parTransId="{E74EE291-DB1A-42D6-BF04-D0E4ECCA30C2}" sibTransId="{53E40884-5C97-4B85-BD6C-CBC0785EE8BB}"/>
    <dgm:cxn modelId="{77999041-2CC2-344A-A476-FD4089C059F0}" type="presOf" srcId="{1034D115-0155-4B20-8D5A-1FC7DF11E113}" destId="{5A39423F-BFA4-4561-90CE-693944787E02}" srcOrd="0" destOrd="0" presId="urn:microsoft.com/office/officeart/2005/8/layout/cycle2"/>
    <dgm:cxn modelId="{96772E52-1927-6449-8D94-88EF58AE5B53}" type="presOf" srcId="{E2FB50CF-B720-44FC-8778-23CF189770D7}" destId="{49FA683E-5F15-4215-8ABE-4282903DD14A}" srcOrd="0" destOrd="0" presId="urn:microsoft.com/office/officeart/2005/8/layout/cycle2"/>
    <dgm:cxn modelId="{D2188DBB-9572-6F49-A0F6-F588BF1B84D6}" type="presOf" srcId="{92D61C06-C074-47D6-AEF7-6A2007AA5D1B}" destId="{16873C49-1997-47FC-B676-EA64D2BA7B16}" srcOrd="0" destOrd="0" presId="urn:microsoft.com/office/officeart/2005/8/layout/cycle2"/>
    <dgm:cxn modelId="{D72DA27E-E752-AE4C-AE4E-1141EA7E62EC}" type="presParOf" srcId="{73BD854D-AB3B-4F3A-BD0F-AD1867311475}" destId="{9A4B132E-7C64-409B-875C-06BE0BD810B1}" srcOrd="0" destOrd="0" presId="urn:microsoft.com/office/officeart/2005/8/layout/cycle2"/>
    <dgm:cxn modelId="{AC624DC6-EBC1-294A-B635-BB05EAAACB63}" type="presParOf" srcId="{73BD854D-AB3B-4F3A-BD0F-AD1867311475}" destId="{EE7D704C-28C1-4CD0-A9C9-656FC4F2B34D}" srcOrd="1" destOrd="0" presId="urn:microsoft.com/office/officeart/2005/8/layout/cycle2"/>
    <dgm:cxn modelId="{D40BD517-7029-A34B-91A0-0FF932CD3F43}" type="presParOf" srcId="{EE7D704C-28C1-4CD0-A9C9-656FC4F2B34D}" destId="{17A32283-3F77-40AF-8DC4-F0D4DC964C63}" srcOrd="0" destOrd="0" presId="urn:microsoft.com/office/officeart/2005/8/layout/cycle2"/>
    <dgm:cxn modelId="{424BAC69-D5E4-554D-BC4A-F4E85F7D0FFC}" type="presParOf" srcId="{73BD854D-AB3B-4F3A-BD0F-AD1867311475}" destId="{678419D7-A097-4E13-AF7D-839EAB102B70}" srcOrd="2" destOrd="0" presId="urn:microsoft.com/office/officeart/2005/8/layout/cycle2"/>
    <dgm:cxn modelId="{48E5F60B-7A19-B14C-9FC9-66DB9E7274B5}" type="presParOf" srcId="{73BD854D-AB3B-4F3A-BD0F-AD1867311475}" destId="{901C837C-90FA-45E4-B131-B2EFED3ED965}" srcOrd="3" destOrd="0" presId="urn:microsoft.com/office/officeart/2005/8/layout/cycle2"/>
    <dgm:cxn modelId="{62673040-D6DB-8543-9FE2-FC4349338C5D}" type="presParOf" srcId="{901C837C-90FA-45E4-B131-B2EFED3ED965}" destId="{2D965A5F-DF2A-4009-B775-E76380569210}" srcOrd="0" destOrd="0" presId="urn:microsoft.com/office/officeart/2005/8/layout/cycle2"/>
    <dgm:cxn modelId="{42077A12-0253-2C47-8FBB-B1C7D539710A}" type="presParOf" srcId="{73BD854D-AB3B-4F3A-BD0F-AD1867311475}" destId="{8B624771-DD03-4BED-8739-52A1AA973217}" srcOrd="4" destOrd="0" presId="urn:microsoft.com/office/officeart/2005/8/layout/cycle2"/>
    <dgm:cxn modelId="{CEC81592-F137-6B49-B19A-3D4E892158F6}" type="presParOf" srcId="{73BD854D-AB3B-4F3A-BD0F-AD1867311475}" destId="{1CA5ED19-0072-4940-A74C-BDCFF8E4D47A}" srcOrd="5" destOrd="0" presId="urn:microsoft.com/office/officeart/2005/8/layout/cycle2"/>
    <dgm:cxn modelId="{AE1DB7BD-9899-1447-BD30-919B8FA19B0B}" type="presParOf" srcId="{1CA5ED19-0072-4940-A74C-BDCFF8E4D47A}" destId="{3DAF4135-3387-42FD-89D1-F4933A535643}" srcOrd="0" destOrd="0" presId="urn:microsoft.com/office/officeart/2005/8/layout/cycle2"/>
    <dgm:cxn modelId="{B4CE0A71-4082-5E46-8D51-DA69ABBEC4D2}" type="presParOf" srcId="{73BD854D-AB3B-4F3A-BD0F-AD1867311475}" destId="{5A39423F-BFA4-4561-90CE-693944787E02}" srcOrd="6" destOrd="0" presId="urn:microsoft.com/office/officeart/2005/8/layout/cycle2"/>
    <dgm:cxn modelId="{9066B051-CC8C-F54E-8D43-51503B5A3231}" type="presParOf" srcId="{73BD854D-AB3B-4F3A-BD0F-AD1867311475}" destId="{2A540CF5-A2DA-4293-85E8-BCA0D859C529}" srcOrd="7" destOrd="0" presId="urn:microsoft.com/office/officeart/2005/8/layout/cycle2"/>
    <dgm:cxn modelId="{E07EAD2F-EED2-304D-BF65-C012DB144A50}" type="presParOf" srcId="{2A540CF5-A2DA-4293-85E8-BCA0D859C529}" destId="{92F1301F-1BD5-46A0-AFB1-520EFCDF7F7F}" srcOrd="0" destOrd="0" presId="urn:microsoft.com/office/officeart/2005/8/layout/cycle2"/>
    <dgm:cxn modelId="{02C7626E-5E5C-104A-B6F5-1CC5183BA254}" type="presParOf" srcId="{73BD854D-AB3B-4F3A-BD0F-AD1867311475}" destId="{03B3B00B-1232-4ECE-ABFA-BA0D7BA107B0}" srcOrd="8" destOrd="0" presId="urn:microsoft.com/office/officeart/2005/8/layout/cycle2"/>
    <dgm:cxn modelId="{FD1C132C-41A2-9548-9B3C-24CB90C33B83}" type="presParOf" srcId="{73BD854D-AB3B-4F3A-BD0F-AD1867311475}" destId="{0A247F8A-C23D-4E3D-9FB3-9AF9284EFDE3}" srcOrd="9" destOrd="0" presId="urn:microsoft.com/office/officeart/2005/8/layout/cycle2"/>
    <dgm:cxn modelId="{9643444A-2C83-1145-B442-2814E319E595}" type="presParOf" srcId="{0A247F8A-C23D-4E3D-9FB3-9AF9284EFDE3}" destId="{BEF2ED90-250C-4707-9F0C-A065904667E5}" srcOrd="0" destOrd="0" presId="urn:microsoft.com/office/officeart/2005/8/layout/cycle2"/>
    <dgm:cxn modelId="{26DA158B-FD0D-574F-BB4E-F1C18046610A}" type="presParOf" srcId="{73BD854D-AB3B-4F3A-BD0F-AD1867311475}" destId="{49FA683E-5F15-4215-8ABE-4282903DD14A}" srcOrd="10" destOrd="0" presId="urn:microsoft.com/office/officeart/2005/8/layout/cycle2"/>
    <dgm:cxn modelId="{C1B773CF-2961-3542-9B88-DCE8DABA0BC1}" type="presParOf" srcId="{73BD854D-AB3B-4F3A-BD0F-AD1867311475}" destId="{16873C49-1997-47FC-B676-EA64D2BA7B16}" srcOrd="11" destOrd="0" presId="urn:microsoft.com/office/officeart/2005/8/layout/cycle2"/>
    <dgm:cxn modelId="{471EE775-95AA-E04D-9C4B-2E720FDA6D10}" type="presParOf" srcId="{16873C49-1997-47FC-B676-EA64D2BA7B16}" destId="{487B552A-793A-4D40-8576-5853DF8D20B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B132E-7C64-409B-875C-06BE0BD810B1}">
      <dsp:nvSpPr>
        <dsp:cNvPr id="0" name=""/>
        <dsp:cNvSpPr/>
      </dsp:nvSpPr>
      <dsp:spPr>
        <a:xfrm>
          <a:off x="3306923" y="1342"/>
          <a:ext cx="1393150" cy="1393150"/>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a-DK" sz="1400" kern="1200" dirty="0" smtClean="0"/>
            <a:t>Evaluation des besoins de contenu</a:t>
          </a:r>
          <a:endParaRPr lang="en-US" sz="1400" kern="1200" dirty="0"/>
        </a:p>
      </dsp:txBody>
      <dsp:txXfrm>
        <a:off x="3510945" y="205364"/>
        <a:ext cx="985106" cy="985106"/>
      </dsp:txXfrm>
    </dsp:sp>
    <dsp:sp modelId="{EE7D704C-28C1-4CD0-A9C9-656FC4F2B34D}">
      <dsp:nvSpPr>
        <dsp:cNvPr id="0" name=""/>
        <dsp:cNvSpPr/>
      </dsp:nvSpPr>
      <dsp:spPr>
        <a:xfrm rot="1800000">
          <a:off x="4715077" y="980566"/>
          <a:ext cx="370354" cy="47018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4722520" y="1046828"/>
        <a:ext cx="259248" cy="282112"/>
      </dsp:txXfrm>
    </dsp:sp>
    <dsp:sp modelId="{678419D7-A097-4E13-AF7D-839EAB102B70}">
      <dsp:nvSpPr>
        <dsp:cNvPr id="0" name=""/>
        <dsp:cNvSpPr/>
      </dsp:nvSpPr>
      <dsp:spPr>
        <a:xfrm>
          <a:off x="5118589" y="1047308"/>
          <a:ext cx="1393150" cy="1393150"/>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a-DK" sz="1400" kern="1200" dirty="0" smtClean="0"/>
            <a:t>Analyse des manques du contenu</a:t>
          </a:r>
          <a:endParaRPr lang="en-US" sz="1400" kern="1200" dirty="0"/>
        </a:p>
      </dsp:txBody>
      <dsp:txXfrm>
        <a:off x="5322611" y="1251330"/>
        <a:ext cx="985106" cy="985106"/>
      </dsp:txXfrm>
    </dsp:sp>
    <dsp:sp modelId="{901C837C-90FA-45E4-B131-B2EFED3ED965}">
      <dsp:nvSpPr>
        <dsp:cNvPr id="0" name=""/>
        <dsp:cNvSpPr/>
      </dsp:nvSpPr>
      <dsp:spPr>
        <a:xfrm rot="5400000">
          <a:off x="5624096" y="2555058"/>
          <a:ext cx="382138" cy="47018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5681417" y="2591776"/>
        <a:ext cx="267497" cy="282112"/>
      </dsp:txXfrm>
    </dsp:sp>
    <dsp:sp modelId="{8B624771-DD03-4BED-8739-52A1AA973217}">
      <dsp:nvSpPr>
        <dsp:cNvPr id="0" name=""/>
        <dsp:cNvSpPr/>
      </dsp:nvSpPr>
      <dsp:spPr>
        <a:xfrm>
          <a:off x="5092851" y="3161475"/>
          <a:ext cx="1444627" cy="1348681"/>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a-DK" sz="1400" kern="1200" dirty="0" smtClean="0"/>
            <a:t>Stratégie sur la découverte et la publication des données</a:t>
          </a:r>
          <a:endParaRPr lang="en-US" sz="1400" kern="1200" dirty="0"/>
        </a:p>
      </dsp:txBody>
      <dsp:txXfrm>
        <a:off x="5304412" y="3358985"/>
        <a:ext cx="1021505" cy="953661"/>
      </dsp:txXfrm>
    </dsp:sp>
    <dsp:sp modelId="{1CA5ED19-0072-4940-A74C-BDCFF8E4D47A}">
      <dsp:nvSpPr>
        <dsp:cNvPr id="0" name=""/>
        <dsp:cNvSpPr/>
      </dsp:nvSpPr>
      <dsp:spPr>
        <a:xfrm rot="9000000">
          <a:off x="4730917" y="4121758"/>
          <a:ext cx="363574" cy="47018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4832683" y="4188528"/>
        <a:ext cx="254502" cy="282112"/>
      </dsp:txXfrm>
    </dsp:sp>
    <dsp:sp modelId="{5A39423F-BFA4-4561-90CE-693944787E02}">
      <dsp:nvSpPr>
        <dsp:cNvPr id="0" name=""/>
        <dsp:cNvSpPr/>
      </dsp:nvSpPr>
      <dsp:spPr>
        <a:xfrm>
          <a:off x="3306923" y="4185207"/>
          <a:ext cx="1393150" cy="1393150"/>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a-DK" sz="1400" kern="1200" dirty="0" smtClean="0"/>
            <a:t>Plans d’Action &amp; proposition de travail</a:t>
          </a:r>
          <a:endParaRPr lang="en-US" sz="1400" kern="1200" dirty="0"/>
        </a:p>
      </dsp:txBody>
      <dsp:txXfrm>
        <a:off x="3510945" y="4389229"/>
        <a:ext cx="985106" cy="985106"/>
      </dsp:txXfrm>
    </dsp:sp>
    <dsp:sp modelId="{2A540CF5-A2DA-4293-85E8-BCA0D859C529}">
      <dsp:nvSpPr>
        <dsp:cNvPr id="0" name=""/>
        <dsp:cNvSpPr/>
      </dsp:nvSpPr>
      <dsp:spPr>
        <a:xfrm rot="12600000">
          <a:off x="2921565" y="4128946"/>
          <a:ext cx="370354" cy="47018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3025228" y="4250761"/>
        <a:ext cx="259248" cy="282112"/>
      </dsp:txXfrm>
    </dsp:sp>
    <dsp:sp modelId="{03B3B00B-1232-4ECE-ABFA-BA0D7BA107B0}">
      <dsp:nvSpPr>
        <dsp:cNvPr id="0" name=""/>
        <dsp:cNvSpPr/>
      </dsp:nvSpPr>
      <dsp:spPr>
        <a:xfrm>
          <a:off x="1495256" y="3139241"/>
          <a:ext cx="1393150" cy="1393150"/>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a-DK" sz="1400" kern="1200" dirty="0" smtClean="0"/>
            <a:t>Mobilisation des ressources &amp; Exécution</a:t>
          </a:r>
          <a:endParaRPr lang="en-US" sz="1400" kern="1200" dirty="0"/>
        </a:p>
      </dsp:txBody>
      <dsp:txXfrm>
        <a:off x="1699278" y="3343263"/>
        <a:ext cx="985106" cy="985106"/>
      </dsp:txXfrm>
    </dsp:sp>
    <dsp:sp modelId="{0A247F8A-C23D-4E3D-9FB3-9AF9284EFDE3}">
      <dsp:nvSpPr>
        <dsp:cNvPr id="0" name=""/>
        <dsp:cNvSpPr/>
      </dsp:nvSpPr>
      <dsp:spPr>
        <a:xfrm rot="16200000">
          <a:off x="2006655" y="2565237"/>
          <a:ext cx="370354" cy="47018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062208" y="2714828"/>
        <a:ext cx="259248" cy="282112"/>
      </dsp:txXfrm>
    </dsp:sp>
    <dsp:sp modelId="{49FA683E-5F15-4215-8ABE-4282903DD14A}">
      <dsp:nvSpPr>
        <dsp:cNvPr id="0" name=""/>
        <dsp:cNvSpPr/>
      </dsp:nvSpPr>
      <dsp:spPr>
        <a:xfrm>
          <a:off x="1443424" y="1047308"/>
          <a:ext cx="1496815" cy="1393150"/>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a-DK" sz="1400" kern="1200" dirty="0" smtClean="0"/>
            <a:t>Evaluation des performances &amp; suivi</a:t>
          </a:r>
          <a:endParaRPr lang="en-US" sz="1400" kern="1200" dirty="0"/>
        </a:p>
      </dsp:txBody>
      <dsp:txXfrm>
        <a:off x="1662627" y="1251330"/>
        <a:ext cx="1058409" cy="985106"/>
      </dsp:txXfrm>
    </dsp:sp>
    <dsp:sp modelId="{16873C49-1997-47FC-B676-EA64D2BA7B16}">
      <dsp:nvSpPr>
        <dsp:cNvPr id="0" name=""/>
        <dsp:cNvSpPr/>
      </dsp:nvSpPr>
      <dsp:spPr>
        <a:xfrm rot="19800000">
          <a:off x="2930284" y="981315"/>
          <a:ext cx="350321" cy="47018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937324" y="1101627"/>
        <a:ext cx="245225" cy="28211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Arial" pitchFamily="34" charset="0"/>
              </a:defRPr>
            </a:lvl1pPr>
          </a:lstStyle>
          <a:p>
            <a:pPr>
              <a:defRPr/>
            </a:pPr>
            <a:fld id="{0F1F6F4A-2FEF-40B5-971F-26E3E738B641}" type="datetime1">
              <a:rPr lang="fr-FR" altLang="fr-FR"/>
              <a:pPr>
                <a:defRPr/>
              </a:pPr>
              <a:t>14/09/15</a:t>
            </a:fld>
            <a:endParaRPr lang="fr-FR" alt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smtClean="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nl-BE" altLang="fr-FR" noProof="0" smtClean="0"/>
              <a:t>Cliquez pour modifier les styles du texte du masque</a:t>
            </a:r>
          </a:p>
          <a:p>
            <a:pPr lvl="1"/>
            <a:r>
              <a:rPr lang="nl-BE" altLang="fr-FR" noProof="0" smtClean="0"/>
              <a:t>Deuxième niveau</a:t>
            </a:r>
          </a:p>
          <a:p>
            <a:pPr lvl="2"/>
            <a:r>
              <a:rPr lang="nl-BE" altLang="fr-FR" noProof="0" smtClean="0"/>
              <a:t>Troisième niveau</a:t>
            </a:r>
          </a:p>
          <a:p>
            <a:pPr lvl="3"/>
            <a:r>
              <a:rPr lang="nl-BE" altLang="fr-FR" noProof="0" smtClean="0"/>
              <a:t>Quatrième niveau</a:t>
            </a:r>
          </a:p>
          <a:p>
            <a:pPr lvl="4"/>
            <a:r>
              <a:rPr lang="nl-BE" altLang="fr-FR" noProof="0" smtClean="0"/>
              <a:t>Cinquième niveau</a:t>
            </a:r>
            <a:endParaRPr lang="fr-FR" altLang="fr-FR" noProof="0" smtClean="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Arial" pitchFamily="34" charset="0"/>
              </a:defRPr>
            </a:lvl1pPr>
          </a:lstStyle>
          <a:p>
            <a:pPr>
              <a:defRPr/>
            </a:pPr>
            <a:fld id="{60F04AE9-40F4-4E9B-8EB5-57321BCA1521}" type="slidenum">
              <a:rPr lang="fr-FR" altLang="fr-FR"/>
              <a:pPr>
                <a:defRPr/>
              </a:pPr>
              <a:t>‹#›</a:t>
            </a:fld>
            <a:endParaRPr lang="fr-FR" altLang="fr-FR"/>
          </a:p>
        </p:txBody>
      </p:sp>
    </p:spTree>
    <p:extLst>
      <p:ext uri="{BB962C8B-B14F-4D97-AF65-F5344CB8AC3E}">
        <p14:creationId xmlns:p14="http://schemas.microsoft.com/office/powerpoint/2010/main" val="236411619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FR" altLang="fr-FR" sz="2500" smtClean="0">
              <a:ea typeface="ＭＳ Ｐゴシック" pitchFamily="34" charset="-128"/>
            </a:endParaRPr>
          </a:p>
        </p:txBody>
      </p:sp>
      <p:sp>
        <p:nvSpPr>
          <p:cNvPr id="624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B43786B7-8620-4C93-9123-5B6FA0B08FBD}" type="slidenum">
              <a:rPr lang="fr-FR" altLang="fr-FR">
                <a:latin typeface="Arial" charset="0"/>
              </a:rPr>
              <a:pPr eaLnBrk="1" hangingPunct="1">
                <a:spcBef>
                  <a:spcPct val="0"/>
                </a:spcBef>
              </a:pPr>
              <a:t>1</a:t>
            </a:fld>
            <a:endParaRPr lang="fr-FR" altLang="fr-FR">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fr-FR" smtClean="0">
                <a:ea typeface="ＭＳ Ｐゴシック" pitchFamily="34" charset="-128"/>
              </a:rPr>
              <a:t>Many DQ resources are collected together in a Biodiversity Data Quality Hub, set up at the Spanish node on behalf of other nodes. It is compatible with the Open Resource Center of the GBIF Secretariat and includes tools and materials, trainings as well as links to other DQ resources elsewhere. </a:t>
            </a:r>
          </a:p>
          <a:p>
            <a:pPr eaLnBrk="1" hangingPunct="1">
              <a:spcBef>
                <a:spcPct val="0"/>
              </a:spcBef>
            </a:pPr>
            <a:endParaRPr lang="fr-FR" altLang="fr-FR" smtClean="0">
              <a:ea typeface="ＭＳ Ｐゴシック" pitchFamily="34" charset="-128"/>
            </a:endParaRPr>
          </a:p>
        </p:txBody>
      </p:sp>
      <p:sp>
        <p:nvSpPr>
          <p:cNvPr id="87044"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7DF4A80F-FA31-4A11-AFC2-A01C43E267F3}" type="slidenum">
              <a:rPr lang="fr-FR" altLang="fr-FR">
                <a:latin typeface="Arial" charset="0"/>
              </a:rPr>
              <a:pPr eaLnBrk="1" hangingPunct="1">
                <a:spcBef>
                  <a:spcPct val="0"/>
                </a:spcBef>
              </a:pPr>
              <a:t>11</a:t>
            </a:fld>
            <a:endParaRPr lang="fr-FR" altLang="fr-FR">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FR" altLang="fr-FR" sz="2500" smtClean="0">
              <a:ea typeface="ＭＳ Ｐゴシック" pitchFamily="34" charset="-128"/>
            </a:endParaRPr>
          </a:p>
        </p:txBody>
      </p:sp>
      <p:sp>
        <p:nvSpPr>
          <p:cNvPr id="62468"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B43786B7-8620-4C93-9123-5B6FA0B08FBD}" type="slidenum">
              <a:rPr lang="fr-FR" altLang="fr-FR">
                <a:latin typeface="Arial" charset="0"/>
              </a:rPr>
              <a:pPr eaLnBrk="1" hangingPunct="1">
                <a:spcBef>
                  <a:spcPct val="0"/>
                </a:spcBef>
              </a:pPr>
              <a:t>13</a:t>
            </a:fld>
            <a:endParaRPr lang="fr-FR" altLang="fr-FR">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fr-FR">
                <a:latin typeface="Calibri" charset="0"/>
              </a:rPr>
              <a:t>En créant des systemes interoperables</a:t>
            </a:r>
          </a:p>
        </p:txBody>
      </p:sp>
      <p:sp>
        <p:nvSpPr>
          <p:cNvPr id="80899"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BC9DEA-B721-2747-838F-598E414C2657}" type="slidenum">
              <a:rPr lang="fr-FR" sz="1200"/>
              <a:pPr eaLnBrk="1" hangingPunct="1"/>
              <a:t>14</a:t>
            </a:fld>
            <a:endParaRPr lang="fr-F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atin typeface="Calibri" charset="0"/>
              </a:rPr>
              <a:t>exemple de </a:t>
            </a:r>
            <a:r>
              <a:rPr lang="fr-FR" b="1">
                <a:latin typeface="Calibri" charset="0"/>
              </a:rPr>
              <a:t>cas d’utilisation </a:t>
            </a:r>
            <a:r>
              <a:rPr lang="fr-FR">
                <a:latin typeface="Calibri" charset="0"/>
              </a:rPr>
              <a:t>dans différents domaines de recherche</a:t>
            </a:r>
          </a:p>
          <a:p>
            <a:endParaRPr lang="en-GB">
              <a:latin typeface="Calibri"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CCB0F5-858A-C743-BE78-1D9527E94AD5}" type="slidenum">
              <a:rPr lang="en-GB" sz="1200">
                <a:solidFill>
                  <a:srgbClr val="000000"/>
                </a:solidFill>
              </a:rPr>
              <a:pPr eaLnBrk="1" hangingPunct="1"/>
              <a:t>15</a:t>
            </a:fld>
            <a:endParaRPr lang="en-GB" sz="12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atin typeface="Calibri" charset="0"/>
              </a:rPr>
              <a:t>exemple de </a:t>
            </a:r>
            <a:r>
              <a:rPr lang="fr-FR" b="1">
                <a:latin typeface="Calibri" charset="0"/>
              </a:rPr>
              <a:t>cas d’utilisation </a:t>
            </a:r>
            <a:r>
              <a:rPr lang="fr-FR">
                <a:latin typeface="Calibri" charset="0"/>
              </a:rPr>
              <a:t>dans différents domaines de recherche</a:t>
            </a:r>
          </a:p>
          <a:p>
            <a:endParaRPr lang="en-GB">
              <a:latin typeface="Calibri"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CCB0F5-858A-C743-BE78-1D9527E94AD5}" type="slidenum">
              <a:rPr lang="en-GB" sz="1200">
                <a:solidFill>
                  <a:srgbClr val="000000"/>
                </a:solidFill>
              </a:rPr>
              <a:pPr eaLnBrk="1" hangingPunct="1"/>
              <a:t>16</a:t>
            </a:fld>
            <a:endParaRPr lang="en-GB" sz="12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atin typeface="Calibri" charset="0"/>
              </a:rPr>
              <a:t>exemple de </a:t>
            </a:r>
            <a:r>
              <a:rPr lang="fr-FR" b="1">
                <a:latin typeface="Calibri" charset="0"/>
              </a:rPr>
              <a:t>cas d’utilisation </a:t>
            </a:r>
            <a:r>
              <a:rPr lang="fr-FR">
                <a:latin typeface="Calibri" charset="0"/>
              </a:rPr>
              <a:t>dans différents domaines de recherche</a:t>
            </a:r>
          </a:p>
          <a:p>
            <a:endParaRPr lang="en-GB">
              <a:latin typeface="Calibri"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CCB0F5-858A-C743-BE78-1D9527E94AD5}" type="slidenum">
              <a:rPr lang="en-GB" sz="1200">
                <a:solidFill>
                  <a:srgbClr val="000000"/>
                </a:solidFill>
              </a:rPr>
              <a:pPr eaLnBrk="1" hangingPunct="1"/>
              <a:t>17</a:t>
            </a:fld>
            <a:endParaRPr lang="en-GB" sz="120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atin typeface="Calibri" charset="0"/>
              </a:rPr>
              <a:t>exemple de </a:t>
            </a:r>
            <a:r>
              <a:rPr lang="fr-FR" b="1">
                <a:latin typeface="Calibri" charset="0"/>
              </a:rPr>
              <a:t>cas d’utilisation </a:t>
            </a:r>
            <a:r>
              <a:rPr lang="fr-FR">
                <a:latin typeface="Calibri" charset="0"/>
              </a:rPr>
              <a:t>dans différents domaines de recherche</a:t>
            </a:r>
          </a:p>
          <a:p>
            <a:endParaRPr lang="en-GB">
              <a:latin typeface="Calibri"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CCB0F5-858A-C743-BE78-1D9527E94AD5}" type="slidenum">
              <a:rPr lang="en-GB" sz="1200">
                <a:solidFill>
                  <a:srgbClr val="000000"/>
                </a:solidFill>
              </a:rPr>
              <a:pPr eaLnBrk="1" hangingPunct="1"/>
              <a:t>18</a:t>
            </a:fld>
            <a:endParaRPr lang="en-GB" sz="120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dirty="0" err="1">
                <a:latin typeface="Calibri" charset="0"/>
              </a:rPr>
              <a:t>Taxref</a:t>
            </a:r>
            <a:r>
              <a:rPr lang="fr-FR" dirty="0">
                <a:latin typeface="Calibri" charset="0"/>
              </a:rPr>
              <a:t> en cours d’indexation</a:t>
            </a:r>
            <a:endParaRPr lang="en-GB"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30AC87-C935-A849-B64D-DC786F5BB46D}" type="slidenum">
              <a:rPr lang="en-GB" sz="1200">
                <a:solidFill>
                  <a:srgbClr val="000000"/>
                </a:solidFill>
              </a:rPr>
              <a:pPr eaLnBrk="1" hangingPunct="1"/>
              <a:t>19</a:t>
            </a:fld>
            <a:endParaRPr lang="en-GB" sz="120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3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065004-E490-8348-9967-299FE6BE342B}" type="slidenum">
              <a:rPr lang="en-GB" sz="1200"/>
              <a:pPr eaLnBrk="1" hangingPunct="1"/>
              <a:t>20</a:t>
            </a:fld>
            <a:endParaRPr lang="en-GB" sz="1200"/>
          </a:p>
        </p:txBody>
      </p:sp>
      <p:sp>
        <p:nvSpPr>
          <p:cNvPr id="68611" name="Text Box 1"/>
          <p:cNvSpPr txBox="1">
            <a:spLocks noChangeArrowheads="1"/>
          </p:cNvSpPr>
          <p:nvPr/>
        </p:nvSpPr>
        <p:spPr bwMode="auto">
          <a:xfrm>
            <a:off x="3881438" y="8685213"/>
            <a:ext cx="29448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charset="0"/>
                <a:ea typeface="ＭＳ Ｐゴシック" charset="0"/>
              </a:defRPr>
            </a:lvl2pPr>
            <a:lvl3pPr marL="1143000" indent="-228600" eaLnBrk="0" hangingPunct="0">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charset="0"/>
                <a:ea typeface="ＭＳ Ｐゴシック" charset="0"/>
              </a:defRPr>
            </a:lvl3pPr>
            <a:lvl4pPr marL="1600200" indent="-228600" eaLnBrk="0" hangingPunct="0">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charset="0"/>
                <a:ea typeface="ＭＳ Ｐゴシック" charset="0"/>
              </a:defRPr>
            </a:lvl4pPr>
            <a:lvl5pPr marL="2057400" indent="-228600" eaLnBrk="0" hangingPunct="0">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charset="0"/>
                <a:ea typeface="ＭＳ Ｐゴシック" charset="0"/>
              </a:defRPr>
            </a:lvl9pPr>
          </a:lstStyle>
          <a:p>
            <a:pPr algn="r" eaLnBrk="1" hangingPunct="1">
              <a:lnSpc>
                <a:spcPct val="95000"/>
              </a:lnSpc>
            </a:pPr>
            <a:fld id="{795B1FA3-C035-784A-87CC-B8F4C0A2F828}" type="slidenum">
              <a:rPr lang="en-GB" sz="1200">
                <a:solidFill>
                  <a:srgbClr val="000000"/>
                </a:solidFill>
                <a:latin typeface="Times New Roman" charset="0"/>
                <a:cs typeface="Lucida Sans Unicode" charset="0"/>
              </a:rPr>
              <a:pPr algn="r" eaLnBrk="1" hangingPunct="1">
                <a:lnSpc>
                  <a:spcPct val="95000"/>
                </a:lnSpc>
              </a:pPr>
              <a:t>20</a:t>
            </a:fld>
            <a:endParaRPr lang="en-GB" sz="1200">
              <a:solidFill>
                <a:srgbClr val="000000"/>
              </a:solidFill>
              <a:latin typeface="Times New Roman" charset="0"/>
              <a:cs typeface="Lucida Sans Unicode" charset="0"/>
            </a:endParaRPr>
          </a:p>
        </p:txBody>
      </p:sp>
      <p:sp>
        <p:nvSpPr>
          <p:cNvPr id="68612" name="Text Box 2"/>
          <p:cNvSpPr txBox="1">
            <a:spLocks noChangeArrowheads="1"/>
          </p:cNvSpPr>
          <p:nvPr/>
        </p:nvSpPr>
        <p:spPr bwMode="auto">
          <a:xfrm>
            <a:off x="1003300" y="695325"/>
            <a:ext cx="4849813" cy="3427413"/>
          </a:xfrm>
          <a:prstGeom prst="rect">
            <a:avLst/>
          </a:prstGeom>
          <a:solidFill>
            <a:srgbClr val="FFFFFF"/>
          </a:solidFill>
          <a:ln w="9360">
            <a:solidFill>
              <a:srgbClr val="000000"/>
            </a:solidFill>
            <a:miter lim="800000"/>
            <a:headEnd/>
            <a:tailEnd/>
          </a:ln>
        </p:spPr>
        <p:txBody>
          <a:bodyPr wrap="none" lIns="80165" tIns="40083" rIns="80165" bIns="40083"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fr-FR" sz="1800"/>
          </a:p>
        </p:txBody>
      </p:sp>
      <p:sp>
        <p:nvSpPr>
          <p:cNvPr id="68613" name="Text Box 3"/>
          <p:cNvSpPr>
            <a:spLocks noGrp="1" noChangeArrowheads="1"/>
          </p:cNvSpPr>
          <p:nvPr>
            <p:ph type="body"/>
          </p:nvPr>
        </p:nvSpPr>
        <p:spPr bwMode="auto">
          <a:xfrm>
            <a:off x="685800" y="4343400"/>
            <a:ext cx="5451475" cy="408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fr-FR">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atin typeface="Calibri" charset="0"/>
              </a:rPr>
              <a:t>Taxref en cours d’indexation</a:t>
            </a:r>
            <a:endParaRPr lang="en-GB">
              <a:latin typeface="Calibri" charset="0"/>
            </a:endParaRPr>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1F0357D-D714-E344-B31C-561E10A5C3DB}" type="slidenum">
              <a:rPr lang="en-GB" sz="1200">
                <a:solidFill>
                  <a:srgbClr val="000000"/>
                </a:solidFill>
              </a:rPr>
              <a:pPr eaLnBrk="1" hangingPunct="1"/>
              <a:t>21</a:t>
            </a:fld>
            <a:endParaRPr lang="en-GB"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8435" name="Espace réservé des commentaires 2"/>
          <p:cNvSpPr>
            <a:spLocks noGrp="1"/>
          </p:cNvSpPr>
          <p:nvPr>
            <p:ph type="body" idx="1"/>
          </p:nvPr>
        </p:nvSpPr>
        <p:spPr bwMode="auto">
          <a:noFill/>
        </p:spPr>
        <p:txBody>
          <a:bodyPr/>
          <a:lstStyle/>
          <a:p>
            <a:pPr eaLnBrk="1" hangingPunct="1">
              <a:spcBef>
                <a:spcPct val="0"/>
              </a:spcBef>
            </a:pPr>
            <a:r>
              <a:rPr lang="fr-FR" smtClean="0">
                <a:ea typeface="ＭＳ Ｐゴシック" pitchFamily="34" charset="-128"/>
              </a:rPr>
              <a:t>En créant des systemes interoperables</a:t>
            </a:r>
          </a:p>
        </p:txBody>
      </p:sp>
      <p:sp>
        <p:nvSpPr>
          <p:cNvPr id="18436" name="Espace réservé du numéro de diapositive 3"/>
          <p:cNvSpPr>
            <a:spLocks noGrp="1"/>
          </p:cNvSpPr>
          <p:nvPr>
            <p:ph type="sldNum" sz="quarter" idx="5"/>
          </p:nvPr>
        </p:nvSpPr>
        <p:spPr bwMode="auto">
          <a:noFill/>
          <a:ln>
            <a:miter lim="800000"/>
            <a:headEnd/>
            <a:tailEnd/>
          </a:ln>
        </p:spPr>
        <p:txBody>
          <a:bodyPr/>
          <a:lstStyle/>
          <a:p>
            <a:fld id="{9DC3A04A-064A-4387-A878-6A981ABF957B}" type="slidenum">
              <a:rPr lang="fr-FR"/>
              <a:pPr/>
              <a:t>2</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0"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fr-FR">
                <a:latin typeface="Calibri" charset="0"/>
              </a:rPr>
              <a:t>En créant des systemes interoperables</a:t>
            </a:r>
          </a:p>
        </p:txBody>
      </p:sp>
      <p:sp>
        <p:nvSpPr>
          <p:cNvPr id="53251"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64C70C-407F-6E49-996D-BCC4BF60A1EE}" type="slidenum">
              <a:rPr lang="fr-FR" sz="1200"/>
              <a:pPr eaLnBrk="1" hangingPunct="1"/>
              <a:t>22</a:t>
            </a:fld>
            <a:endParaRPr lang="fr-F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fr-FR">
              <a:latin typeface="Calibri" charset="0"/>
            </a:endParaRPr>
          </a:p>
        </p:txBody>
      </p:sp>
      <p:sp>
        <p:nvSpPr>
          <p:cNvPr id="76804"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2B233A-74F5-4D4B-99A3-201F8F963741}" type="slidenum">
              <a:rPr lang="fr-FR" sz="1200"/>
              <a:pPr eaLnBrk="1" hangingPunct="1"/>
              <a:t>23</a:t>
            </a:fld>
            <a:endParaRPr lang="fr-F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7346"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fr-FR">
              <a:latin typeface="Calibri" charset="0"/>
            </a:endParaRPr>
          </a:p>
        </p:txBody>
      </p:sp>
      <p:sp>
        <p:nvSpPr>
          <p:cNvPr id="57347"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EAE235-861B-3D45-828A-B251518AC72B}" type="slidenum">
              <a:rPr lang="fr-FR" sz="1200"/>
              <a:pPr eaLnBrk="1" hangingPunct="1"/>
              <a:t>24</a:t>
            </a:fld>
            <a:endParaRPr lang="fr-F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fr-FR">
              <a:latin typeface="Calibri" charset="0"/>
            </a:endParaRPr>
          </a:p>
        </p:txBody>
      </p:sp>
      <p:sp>
        <p:nvSpPr>
          <p:cNvPr id="35843"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0324F28-E7FB-4449-B46C-3547ABCE1A2B}" type="slidenum">
              <a:rPr lang="fr-FR" sz="1200"/>
              <a:pPr eaLnBrk="1" hangingPunct="1"/>
              <a:t>25</a:t>
            </a:fld>
            <a:endParaRPr lang="fr-F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atin typeface="Calibri" charset="0"/>
              </a:rPr>
              <a:t>exemple de </a:t>
            </a:r>
            <a:r>
              <a:rPr lang="fr-FR" b="1">
                <a:latin typeface="Calibri" charset="0"/>
              </a:rPr>
              <a:t>cas d’utilisation </a:t>
            </a:r>
            <a:r>
              <a:rPr lang="fr-FR">
                <a:latin typeface="Calibri" charset="0"/>
              </a:rPr>
              <a:t>dans différents domaines de recherche</a:t>
            </a:r>
          </a:p>
          <a:p>
            <a:endParaRPr lang="en-GB">
              <a:latin typeface="Calibri"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1CE81B-F714-444B-A799-ACE37B32A2D9}" type="slidenum">
              <a:rPr lang="en-GB" sz="1200">
                <a:solidFill>
                  <a:srgbClr val="000000"/>
                </a:solidFill>
              </a:rPr>
              <a:pPr eaLnBrk="1" hangingPunct="1"/>
              <a:t>26</a:t>
            </a:fld>
            <a:endParaRPr lang="en-GB" sz="120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fr-FR">
              <a:latin typeface="Calibri" charset="0"/>
            </a:endParaRPr>
          </a:p>
        </p:txBody>
      </p:sp>
      <p:sp>
        <p:nvSpPr>
          <p:cNvPr id="37891"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42AC42-7E09-6545-9D05-BF3E3E83A7C3}" type="slidenum">
              <a:rPr lang="fr-FR" sz="1200"/>
              <a:pPr eaLnBrk="1" hangingPunct="1"/>
              <a:t>27</a:t>
            </a:fld>
            <a:endParaRPr lang="fr-F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68611" name="Espace réservé des commentaires 2"/>
          <p:cNvSpPr>
            <a:spLocks noGrp="1"/>
          </p:cNvSpPr>
          <p:nvPr>
            <p:ph type="body" idx="1"/>
          </p:nvPr>
        </p:nvSpPr>
        <p:spPr bwMode="auto">
          <a:noFill/>
        </p:spPr>
        <p:txBody>
          <a:bodyPr/>
          <a:lstStyle/>
          <a:p>
            <a:pPr eaLnBrk="1" hangingPunct="1">
              <a:spcBef>
                <a:spcPct val="0"/>
              </a:spcBef>
            </a:pPr>
            <a:endParaRPr lang="fr-FR" smtClean="0">
              <a:ea typeface="ＭＳ Ｐゴシック" pitchFamily="34" charset="-128"/>
            </a:endParaRPr>
          </a:p>
        </p:txBody>
      </p:sp>
      <p:sp>
        <p:nvSpPr>
          <p:cNvPr id="68612" name="Espace réservé du numéro de diapositive 3"/>
          <p:cNvSpPr>
            <a:spLocks noGrp="1"/>
          </p:cNvSpPr>
          <p:nvPr>
            <p:ph type="sldNum" sz="quarter" idx="5"/>
          </p:nvPr>
        </p:nvSpPr>
        <p:spPr bwMode="auto">
          <a:noFill/>
          <a:ln>
            <a:miter lim="800000"/>
            <a:headEnd/>
            <a:tailEnd/>
          </a:ln>
        </p:spPr>
        <p:txBody>
          <a:bodyPr/>
          <a:lstStyle/>
          <a:p>
            <a:fld id="{596C3F27-D424-4F30-B85D-6B5DD5CB5489}" type="slidenum">
              <a:rPr lang="fr-FR"/>
              <a:pPr/>
              <a:t>29</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FR" altLang="fr-FR" smtClean="0">
              <a:ea typeface="ＭＳ Ｐゴシック" pitchFamily="34" charset="-128"/>
            </a:endParaRPr>
          </a:p>
        </p:txBody>
      </p:sp>
      <p:sp>
        <p:nvSpPr>
          <p:cNvPr id="66564"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0562E1A8-F6E4-4282-8A4E-22F2DB8398B3}" type="slidenum">
              <a:rPr lang="fr-FR" altLang="fr-FR">
                <a:latin typeface="Arial" charset="0"/>
              </a:rPr>
              <a:pPr eaLnBrk="1" hangingPunct="1">
                <a:spcBef>
                  <a:spcPct val="0"/>
                </a:spcBef>
              </a:pPr>
              <a:t>4</a:t>
            </a:fld>
            <a:endParaRPr lang="fr-FR" altLang="fr-FR">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mtClean="0">
                <a:ea typeface="ＭＳ Ｐゴシック" pitchFamily="34" charset="-128"/>
              </a:rPr>
              <a:t>Page dédiée à une espece</a:t>
            </a:r>
          </a:p>
        </p:txBody>
      </p:sp>
      <p:sp>
        <p:nvSpPr>
          <p:cNvPr id="75780"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ECEB3132-7B22-4A40-9106-5288009349BB}" type="slidenum">
              <a:rPr lang="en-GB" altLang="fr-FR">
                <a:latin typeface="Arial" charset="0"/>
              </a:rPr>
              <a:pPr eaLnBrk="1" hangingPunct="1">
                <a:spcBef>
                  <a:spcPct val="0"/>
                </a:spcBef>
              </a:pPr>
              <a:t>5</a:t>
            </a:fld>
            <a:endParaRPr lang="en-GB" altLang="fr-FR">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Calibri"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89DF0F-BE44-8848-BE73-6F1D98781BDB}" type="slidenum">
              <a:rPr lang="en-US" sz="1200"/>
              <a:pPr eaLnBrk="1" hangingPunct="1"/>
              <a:t>6</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FR" altLang="fr-FR" smtClean="0">
              <a:ea typeface="ＭＳ Ｐゴシック" pitchFamily="34" charset="-128"/>
            </a:endParaRPr>
          </a:p>
        </p:txBody>
      </p:sp>
      <p:sp>
        <p:nvSpPr>
          <p:cNvPr id="78852"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5EE2A8FB-D7F6-4776-B139-70DF566F711B}" type="slidenum">
              <a:rPr lang="fr-FR" altLang="fr-FR">
                <a:latin typeface="Arial" charset="0"/>
              </a:rPr>
              <a:pPr eaLnBrk="1" hangingPunct="1">
                <a:spcBef>
                  <a:spcPct val="0"/>
                </a:spcBef>
              </a:pPr>
              <a:t>7</a:t>
            </a:fld>
            <a:endParaRPr lang="fr-FR" altLang="fr-FR">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FR" altLang="fr-FR" smtClean="0">
              <a:ea typeface="ＭＳ Ｐゴシック" pitchFamily="34" charset="-128"/>
            </a:endParaRPr>
          </a:p>
        </p:txBody>
      </p:sp>
      <p:sp>
        <p:nvSpPr>
          <p:cNvPr id="78852"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5EE2A8FB-D7F6-4776-B139-70DF566F711B}" type="slidenum">
              <a:rPr lang="fr-FR" altLang="fr-FR">
                <a:latin typeface="Arial" charset="0"/>
              </a:rPr>
              <a:pPr eaLnBrk="1" hangingPunct="1">
                <a:spcBef>
                  <a:spcPct val="0"/>
                </a:spcBef>
              </a:pPr>
              <a:t>8</a:t>
            </a:fld>
            <a:endParaRPr lang="fr-FR" altLang="fr-FR">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FR" altLang="fr-FR" dirty="0" smtClean="0">
              <a:ea typeface="ＭＳ Ｐゴシック" pitchFamily="34" charset="-128"/>
            </a:endParaRPr>
          </a:p>
        </p:txBody>
      </p:sp>
      <p:sp>
        <p:nvSpPr>
          <p:cNvPr id="87044"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7DF4A80F-FA31-4A11-AFC2-A01C43E267F3}" type="slidenum">
              <a:rPr lang="fr-FR" altLang="fr-FR">
                <a:latin typeface="Arial" charset="0"/>
              </a:rPr>
              <a:pPr eaLnBrk="1" hangingPunct="1">
                <a:spcBef>
                  <a:spcPct val="0"/>
                </a:spcBef>
              </a:pPr>
              <a:t>9</a:t>
            </a:fld>
            <a:endParaRPr lang="fr-FR" altLang="fr-FR">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dirty="0" smtClean="0"/>
              <a:t>Dans ce schéma, nous pouvons présenter tous les éléments d'une stratégie de DD &amp; P. Ils sont présentés de façon cyclique, parce que ces exercices doivent être compris comme des processus continus ou réitératif, pour vérifier l'effectivité des mesures en place, et pour corriger l'orientation des efforts en cas de changement des besoins ou d’apparition de nouveaux besoins.</a:t>
            </a:r>
            <a:endParaRPr lang="en-US" dirty="0"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29C0BDC5-35A5-4F3C-88CD-EFBC4F92B776}" type="slidenum">
              <a:rPr lang="en-US"/>
              <a:pPr eaLnBrk="1" hangingPunct="1"/>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1" descr="InternationalYearofForests2011_Logo_English_4c.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5475" y="5740400"/>
            <a:ext cx="804863"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p:txBody>
          <a:bodyPr/>
          <a:lstStyle>
            <a:lvl1pPr>
              <a:defRPr smtClean="0"/>
            </a:lvl1pPr>
          </a:lstStyle>
          <a:p>
            <a:pPr>
              <a:defRPr/>
            </a:pPr>
            <a:fld id="{18F4FB35-47FE-4C13-837C-2B582625EB60}" type="datetime1">
              <a:rPr lang="en-US" altLang="fr-FR"/>
              <a:pPr>
                <a:defRPr/>
              </a:pPr>
              <a:t>14/09/15</a:t>
            </a:fld>
            <a:endParaRPr lang="en-US" altLang="fr-F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243DD8A7-7318-4D47-8B25-01FC951A7907}" type="slidenum">
              <a:rPr lang="en-US" altLang="fr-FR"/>
              <a:pPr>
                <a:defRPr/>
              </a:pPr>
              <a:t>‹#›</a:t>
            </a:fld>
            <a:endParaRPr lang="en-US" altLang="fr-FR"/>
          </a:p>
        </p:txBody>
      </p:sp>
    </p:spTree>
    <p:extLst>
      <p:ext uri="{BB962C8B-B14F-4D97-AF65-F5344CB8AC3E}">
        <p14:creationId xmlns:p14="http://schemas.microsoft.com/office/powerpoint/2010/main" val="1497032866"/>
      </p:ext>
    </p:extLst>
  </p:cSld>
  <p:clrMapOvr>
    <a:masterClrMapping/>
  </p:clrMapOvr>
  <p:transition xmlns:p14="http://schemas.microsoft.com/office/powerpoint/2010/mai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D995FFF-A580-4AD7-9375-53F970F861A4}" type="datetime1">
              <a:rPr lang="en-US" altLang="fr-FR"/>
              <a:pPr>
                <a:defRPr/>
              </a:pPr>
              <a:t>14/09/15</a:t>
            </a:fld>
            <a:endParaRPr lang="en-US" altLang="fr-F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A7C5D95-0EC4-46C6-98BA-132B00F8BA88}" type="slidenum">
              <a:rPr lang="en-US" altLang="fr-FR"/>
              <a:pPr>
                <a:defRPr/>
              </a:pPr>
              <a:t>‹#›</a:t>
            </a:fld>
            <a:endParaRPr lang="en-US" altLang="fr-FR"/>
          </a:p>
        </p:txBody>
      </p:sp>
    </p:spTree>
    <p:extLst>
      <p:ext uri="{BB962C8B-B14F-4D97-AF65-F5344CB8AC3E}">
        <p14:creationId xmlns:p14="http://schemas.microsoft.com/office/powerpoint/2010/main" val="1739106573"/>
      </p:ext>
    </p:extLst>
  </p:cSld>
  <p:clrMapOvr>
    <a:masterClrMapping/>
  </p:clrMapOvr>
  <p:transition xmlns:p14="http://schemas.microsoft.com/office/powerpoint/2010/mai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DFBE26E-EA5C-4CE8-A68C-64B6CF7A1A37}" type="datetime1">
              <a:rPr lang="en-US" altLang="fr-FR"/>
              <a:pPr>
                <a:defRPr/>
              </a:pPr>
              <a:t>14/09/15</a:t>
            </a:fld>
            <a:endParaRPr lang="en-US" altLang="fr-F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9ABCBB-B4CD-4401-95EE-374BF46279DB}" type="slidenum">
              <a:rPr lang="en-US" altLang="fr-FR"/>
              <a:pPr>
                <a:defRPr/>
              </a:pPr>
              <a:t>‹#›</a:t>
            </a:fld>
            <a:endParaRPr lang="en-US" altLang="fr-FR"/>
          </a:p>
        </p:txBody>
      </p:sp>
    </p:spTree>
    <p:extLst>
      <p:ext uri="{BB962C8B-B14F-4D97-AF65-F5344CB8AC3E}">
        <p14:creationId xmlns:p14="http://schemas.microsoft.com/office/powerpoint/2010/main" val="286356455"/>
      </p:ext>
    </p:extLst>
  </p:cSld>
  <p:clrMapOvr>
    <a:masterClrMapping/>
  </p:clrMapOvr>
  <p:transition xmlns:p14="http://schemas.microsoft.com/office/powerpoint/2010/main" spd="slow"/>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ata-in-Use-Case-Study">
    <p:spTree>
      <p:nvGrpSpPr>
        <p:cNvPr id="1" name=""/>
        <p:cNvGrpSpPr/>
        <p:nvPr/>
      </p:nvGrpSpPr>
      <p:grpSpPr>
        <a:xfrm>
          <a:off x="0" y="0"/>
          <a:ext cx="0" cy="0"/>
          <a:chOff x="0" y="0"/>
          <a:chExt cx="0" cy="0"/>
        </a:xfrm>
      </p:grpSpPr>
      <p:pic>
        <p:nvPicPr>
          <p:cNvPr id="8"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34313" y="6215063"/>
            <a:ext cx="962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12"/>
          <p:cNvCxnSpPr/>
          <p:nvPr userDrawn="1"/>
        </p:nvCxnSpPr>
        <p:spPr>
          <a:xfrm>
            <a:off x="441325" y="6350000"/>
            <a:ext cx="7156450"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5" name="Text Placeholder 4"/>
          <p:cNvSpPr>
            <a:spLocks noGrp="1"/>
          </p:cNvSpPr>
          <p:nvPr>
            <p:ph type="body" sz="quarter" idx="10"/>
          </p:nvPr>
        </p:nvSpPr>
        <p:spPr>
          <a:xfrm>
            <a:off x="441325" y="6407149"/>
            <a:ext cx="7156324" cy="383119"/>
          </a:xfrm>
        </p:spPr>
        <p:txBody>
          <a:bodyPr lIns="0" anchor="ctr">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fr-FR" smtClean="0"/>
              <a:t>Cliquez pour modifier les styles du texte du masque</a:t>
            </a:r>
          </a:p>
        </p:txBody>
      </p:sp>
      <p:sp>
        <p:nvSpPr>
          <p:cNvPr id="10" name="Content Placeholder 3"/>
          <p:cNvSpPr>
            <a:spLocks noGrp="1"/>
          </p:cNvSpPr>
          <p:nvPr>
            <p:ph sz="half" idx="11"/>
          </p:nvPr>
        </p:nvSpPr>
        <p:spPr>
          <a:xfrm>
            <a:off x="536432" y="1752600"/>
            <a:ext cx="4568968" cy="4378679"/>
          </a:xfrm>
        </p:spPr>
        <p:txBody>
          <a:bodyPr/>
          <a:lstStyle>
            <a:lvl1pPr marL="180000" indent="-180000">
              <a:lnSpc>
                <a:spcPct val="120000"/>
              </a:lnSpc>
              <a:spcBef>
                <a:spcPts val="0"/>
              </a:spcBef>
              <a:spcAft>
                <a:spcPts val="300"/>
              </a:spcAft>
              <a:buFont typeface="Arial"/>
              <a:buChar char="•"/>
              <a:defRPr sz="2400" baseline="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Picture Placeholder 15"/>
          <p:cNvSpPr>
            <a:spLocks noGrp="1"/>
          </p:cNvSpPr>
          <p:nvPr>
            <p:ph type="pic" sz="quarter" idx="14"/>
          </p:nvPr>
        </p:nvSpPr>
        <p:spPr>
          <a:xfrm>
            <a:off x="5346700" y="1752600"/>
            <a:ext cx="3340100" cy="4378325"/>
          </a:xfrm>
        </p:spPr>
        <p:txBody>
          <a:bodyPr/>
          <a:lstStyle>
            <a:lvl1pPr>
              <a:defRPr baseline="0"/>
            </a:lvl1pPr>
          </a:lstStyle>
          <a:p>
            <a:pPr lvl="0"/>
            <a:r>
              <a:rPr lang="fr-FR" noProof="0" smtClean="0"/>
              <a:t>Faire glisser l'image vers l'espace réservé ou cliquer sur l'icône pour l'ajouter</a:t>
            </a:r>
            <a:endParaRPr lang="en-US" noProof="0" dirty="0"/>
          </a:p>
        </p:txBody>
      </p:sp>
      <p:sp>
        <p:nvSpPr>
          <p:cNvPr id="23" name="Text Placeholder 22"/>
          <p:cNvSpPr>
            <a:spLocks noGrp="1"/>
          </p:cNvSpPr>
          <p:nvPr>
            <p:ph type="body" sz="quarter" idx="16"/>
          </p:nvPr>
        </p:nvSpPr>
        <p:spPr>
          <a:xfrm>
            <a:off x="-104635" y="-10949"/>
            <a:ext cx="550800" cy="7007225"/>
          </a:xfrm>
        </p:spPr>
        <p:txBody>
          <a:bodyPr vert="vert270" lIns="0" tIns="36000" rIns="0" bIns="36000">
            <a:noAutofit/>
          </a:bodyPr>
          <a:lstStyle>
            <a:lvl1pPr marL="0" algn="r" defTabSz="457200" rtl="0" eaLnBrk="1" latinLnBrk="0" hangingPunct="1">
              <a:defRPr lang="en-US" sz="4000" kern="1200" dirty="0" smtClean="0">
                <a:solidFill>
                  <a:srgbClr val="FDB002">
                    <a:alpha val="32000"/>
                  </a:srgbClr>
                </a:solidFill>
                <a:latin typeface="Arial"/>
                <a:ea typeface="+mn-ea"/>
                <a:cs typeface="Arial"/>
              </a:defRPr>
            </a:lvl1pPr>
          </a:lstStyle>
          <a:p>
            <a:pPr lvl="0"/>
            <a:r>
              <a:rPr lang="fr-FR" smtClean="0"/>
              <a:t>Cliquez pour modifier les styles du texte du masque</a:t>
            </a:r>
          </a:p>
        </p:txBody>
      </p:sp>
      <p:sp>
        <p:nvSpPr>
          <p:cNvPr id="14" name="Content Placeholder 3"/>
          <p:cNvSpPr>
            <a:spLocks noGrp="1"/>
          </p:cNvSpPr>
          <p:nvPr>
            <p:ph sz="half" idx="17"/>
          </p:nvPr>
        </p:nvSpPr>
        <p:spPr>
          <a:xfrm>
            <a:off x="536432" y="274642"/>
            <a:ext cx="8150367" cy="574672"/>
          </a:xfrm>
        </p:spPr>
        <p:txBody>
          <a:bodyPr>
            <a:noAutofit/>
          </a:bodyPr>
          <a:lstStyle>
            <a:lvl1pPr marL="0" indent="0" algn="l" defTabSz="457200" rtl="0" eaLnBrk="1" latinLnBrk="0" hangingPunct="1">
              <a:lnSpc>
                <a:spcPct val="120000"/>
              </a:lnSpc>
              <a:spcBef>
                <a:spcPct val="0"/>
              </a:spcBef>
              <a:spcAft>
                <a:spcPts val="300"/>
              </a:spcAft>
              <a:buFont typeface="Arial"/>
              <a:buNone/>
              <a:defRPr lang="en-US" sz="2800" b="1" kern="1200" cap="all" dirty="0" smtClean="0">
                <a:solidFill>
                  <a:srgbClr val="328127"/>
                </a:solidFill>
                <a:latin typeface="Arial"/>
                <a:ea typeface="+mj-ea"/>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p:txBody>
      </p:sp>
      <p:sp>
        <p:nvSpPr>
          <p:cNvPr id="21" name="Content Placeholder 20"/>
          <p:cNvSpPr>
            <a:spLocks noGrp="1"/>
          </p:cNvSpPr>
          <p:nvPr>
            <p:ph sz="quarter" idx="18"/>
          </p:nvPr>
        </p:nvSpPr>
        <p:spPr>
          <a:xfrm>
            <a:off x="1130300" y="927100"/>
            <a:ext cx="7556500" cy="749300"/>
          </a:xfrm>
          <a:solidFill>
            <a:srgbClr val="E0FFFF"/>
          </a:solidFill>
        </p:spPr>
        <p:txBody>
          <a:bodyPr/>
          <a:lstStyle>
            <a:lvl1pPr>
              <a:defRPr sz="1800" b="0" i="1">
                <a:solidFill>
                  <a:srgbClr val="1086C1"/>
                </a:solidFill>
                <a:latin typeface="Arial"/>
                <a:cs typeface="Arial"/>
              </a:defRPr>
            </a:lvl1pPr>
          </a:lstStyle>
          <a:p>
            <a:pPr lvl="0"/>
            <a:r>
              <a:rPr lang="fr-FR" smtClean="0"/>
              <a:t>Cliquez pour modifier les styles du texte du masque</a:t>
            </a:r>
          </a:p>
        </p:txBody>
      </p:sp>
    </p:spTree>
    <p:extLst>
      <p:ext uri="{BB962C8B-B14F-4D97-AF65-F5344CB8AC3E}">
        <p14:creationId xmlns:p14="http://schemas.microsoft.com/office/powerpoint/2010/main" val="848227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BC720A7-7D03-4303-B590-8EE658319057}" type="datetime1">
              <a:rPr lang="en-US" altLang="fr-FR"/>
              <a:pPr>
                <a:defRPr/>
              </a:pPr>
              <a:t>14/09/15</a:t>
            </a:fld>
            <a:endParaRPr lang="en-US" altLang="fr-F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3449000-BF12-476C-968E-AE1A22D7216C}" type="slidenum">
              <a:rPr lang="en-US" altLang="fr-FR"/>
              <a:pPr>
                <a:defRPr/>
              </a:pPr>
              <a:t>‹#›</a:t>
            </a:fld>
            <a:endParaRPr lang="en-US" altLang="fr-FR"/>
          </a:p>
        </p:txBody>
      </p:sp>
    </p:spTree>
    <p:extLst>
      <p:ext uri="{BB962C8B-B14F-4D97-AF65-F5344CB8AC3E}">
        <p14:creationId xmlns:p14="http://schemas.microsoft.com/office/powerpoint/2010/main" val="3759074765"/>
      </p:ext>
    </p:extLst>
  </p:cSld>
  <p:clrMapOvr>
    <a:masterClrMapping/>
  </p:clrMapOvr>
  <p:transition xmlns:p14="http://schemas.microsoft.com/office/powerpoint/2010/mai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68F668B-B79A-4BB0-A264-F625EC61CF7A}" type="datetime1">
              <a:rPr lang="en-US" altLang="fr-FR"/>
              <a:pPr>
                <a:defRPr/>
              </a:pPr>
              <a:t>14/09/15</a:t>
            </a:fld>
            <a:endParaRPr lang="en-US" altLang="fr-F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B21D5C-E2B4-4774-8BFD-7821B18416BF}" type="slidenum">
              <a:rPr lang="en-US" altLang="fr-FR"/>
              <a:pPr>
                <a:defRPr/>
              </a:pPr>
              <a:t>‹#›</a:t>
            </a:fld>
            <a:endParaRPr lang="en-US" altLang="fr-FR"/>
          </a:p>
        </p:txBody>
      </p:sp>
    </p:spTree>
    <p:extLst>
      <p:ext uri="{BB962C8B-B14F-4D97-AF65-F5344CB8AC3E}">
        <p14:creationId xmlns:p14="http://schemas.microsoft.com/office/powerpoint/2010/main" val="2911185630"/>
      </p:ext>
    </p:extLst>
  </p:cSld>
  <p:clrMapOvr>
    <a:masterClrMapping/>
  </p:clrMapOvr>
  <p:transition xmlns:p14="http://schemas.microsoft.com/office/powerpoint/2010/mai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D1AE5BB-7F6C-4C3B-8C32-E76FCC1C5E3E}" type="datetime1">
              <a:rPr lang="en-US" altLang="fr-FR"/>
              <a:pPr>
                <a:defRPr/>
              </a:pPr>
              <a:t>14/09/15</a:t>
            </a:fld>
            <a:endParaRPr lang="en-US" altLang="fr-F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1B0CC14-05E6-4728-BF6F-C91DE1C84C42}" type="slidenum">
              <a:rPr lang="en-US" altLang="fr-FR"/>
              <a:pPr>
                <a:defRPr/>
              </a:pPr>
              <a:t>‹#›</a:t>
            </a:fld>
            <a:endParaRPr lang="en-US" altLang="fr-FR"/>
          </a:p>
        </p:txBody>
      </p:sp>
    </p:spTree>
    <p:extLst>
      <p:ext uri="{BB962C8B-B14F-4D97-AF65-F5344CB8AC3E}">
        <p14:creationId xmlns:p14="http://schemas.microsoft.com/office/powerpoint/2010/main" val="4265643710"/>
      </p:ext>
    </p:extLst>
  </p:cSld>
  <p:clrMapOvr>
    <a:masterClrMapping/>
  </p:clrMapOvr>
  <p:transition xmlns:p14="http://schemas.microsoft.com/office/powerpoint/2010/mai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788DA19D-0D2A-4BBB-A8F9-6E37285B3B41}" type="datetime1">
              <a:rPr lang="en-US" altLang="fr-FR"/>
              <a:pPr>
                <a:defRPr/>
              </a:pPr>
              <a:t>14/09/15</a:t>
            </a:fld>
            <a:endParaRPr lang="en-US" altLang="fr-FR"/>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D59512-3E3D-4501-97D7-0C656E51AD19}" type="slidenum">
              <a:rPr lang="en-US" altLang="fr-FR"/>
              <a:pPr>
                <a:defRPr/>
              </a:pPr>
              <a:t>‹#›</a:t>
            </a:fld>
            <a:endParaRPr lang="en-US" altLang="fr-FR"/>
          </a:p>
        </p:txBody>
      </p:sp>
    </p:spTree>
    <p:extLst>
      <p:ext uri="{BB962C8B-B14F-4D97-AF65-F5344CB8AC3E}">
        <p14:creationId xmlns:p14="http://schemas.microsoft.com/office/powerpoint/2010/main" val="2273741816"/>
      </p:ext>
    </p:extLst>
  </p:cSld>
  <p:clrMapOvr>
    <a:masterClrMapping/>
  </p:clrMapOvr>
  <p:transition xmlns:p14="http://schemas.microsoft.com/office/powerpoint/2010/mai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56B1F00-EC72-42F6-B882-55E6FADD80C2}" type="datetime1">
              <a:rPr lang="en-US" altLang="fr-FR"/>
              <a:pPr>
                <a:defRPr/>
              </a:pPr>
              <a:t>14/09/15</a:t>
            </a:fld>
            <a:endParaRPr lang="en-US" altLang="fr-FR"/>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DE84A98-7E69-4A79-9EA2-363BBCDD2FF4}" type="slidenum">
              <a:rPr lang="en-US" altLang="fr-FR"/>
              <a:pPr>
                <a:defRPr/>
              </a:pPr>
              <a:t>‹#›</a:t>
            </a:fld>
            <a:endParaRPr lang="en-US" altLang="fr-FR"/>
          </a:p>
        </p:txBody>
      </p:sp>
    </p:spTree>
    <p:extLst>
      <p:ext uri="{BB962C8B-B14F-4D97-AF65-F5344CB8AC3E}">
        <p14:creationId xmlns:p14="http://schemas.microsoft.com/office/powerpoint/2010/main" val="197947036"/>
      </p:ext>
    </p:extLst>
  </p:cSld>
  <p:clrMapOvr>
    <a:masterClrMapping/>
  </p:clrMapOvr>
  <p:transition xmlns:p14="http://schemas.microsoft.com/office/powerpoint/2010/mai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E037A8-BD42-405F-BF5F-D15CD7AB9558}" type="datetime1">
              <a:rPr lang="en-US" altLang="fr-FR"/>
              <a:pPr>
                <a:defRPr/>
              </a:pPr>
              <a:t>14/09/15</a:t>
            </a:fld>
            <a:endParaRPr lang="en-US" altLang="fr-FR"/>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54A2BB5-B1D3-4DAB-A281-BB24BDCBA886}" type="slidenum">
              <a:rPr lang="en-US" altLang="fr-FR"/>
              <a:pPr>
                <a:defRPr/>
              </a:pPr>
              <a:t>‹#›</a:t>
            </a:fld>
            <a:endParaRPr lang="en-US" altLang="fr-FR"/>
          </a:p>
        </p:txBody>
      </p:sp>
    </p:spTree>
    <p:extLst>
      <p:ext uri="{BB962C8B-B14F-4D97-AF65-F5344CB8AC3E}">
        <p14:creationId xmlns:p14="http://schemas.microsoft.com/office/powerpoint/2010/main" val="2967783001"/>
      </p:ext>
    </p:extLst>
  </p:cSld>
  <p:clrMapOvr>
    <a:masterClrMapping/>
  </p:clrMapOvr>
  <p:transition xmlns:p14="http://schemas.microsoft.com/office/powerpoint/2010/mai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05628F2-5CBD-4568-82BB-E0F27DC79512}" type="datetime1">
              <a:rPr lang="en-US" altLang="fr-FR"/>
              <a:pPr>
                <a:defRPr/>
              </a:pPr>
              <a:t>14/09/15</a:t>
            </a:fld>
            <a:endParaRPr lang="en-US" altLang="fr-F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5F6F7BE-1120-4FF7-AF4F-D9341E22AFE1}" type="slidenum">
              <a:rPr lang="en-US" altLang="fr-FR"/>
              <a:pPr>
                <a:defRPr/>
              </a:pPr>
              <a:t>‹#›</a:t>
            </a:fld>
            <a:endParaRPr lang="en-US" altLang="fr-FR"/>
          </a:p>
        </p:txBody>
      </p:sp>
    </p:spTree>
    <p:extLst>
      <p:ext uri="{BB962C8B-B14F-4D97-AF65-F5344CB8AC3E}">
        <p14:creationId xmlns:p14="http://schemas.microsoft.com/office/powerpoint/2010/main" val="1469770138"/>
      </p:ext>
    </p:extLst>
  </p:cSld>
  <p:clrMapOvr>
    <a:masterClrMapping/>
  </p:clrMapOvr>
  <p:transition xmlns:p14="http://schemas.microsoft.com/office/powerpoint/2010/mai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340D6B1-44AD-4B9A-B408-DB34BF8845BA}" type="datetime1">
              <a:rPr lang="en-US" altLang="fr-FR"/>
              <a:pPr>
                <a:defRPr/>
              </a:pPr>
              <a:t>14/09/15</a:t>
            </a:fld>
            <a:endParaRPr lang="en-US" altLang="fr-F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EB4293-5478-47BB-8CAF-779D8E9843B6}" type="slidenum">
              <a:rPr lang="en-US" altLang="fr-FR"/>
              <a:pPr>
                <a:defRPr/>
              </a:pPr>
              <a:t>‹#›</a:t>
            </a:fld>
            <a:endParaRPr lang="en-US" altLang="fr-FR"/>
          </a:p>
        </p:txBody>
      </p:sp>
    </p:spTree>
    <p:extLst>
      <p:ext uri="{BB962C8B-B14F-4D97-AF65-F5344CB8AC3E}">
        <p14:creationId xmlns:p14="http://schemas.microsoft.com/office/powerpoint/2010/main" val="2496395513"/>
      </p:ext>
    </p:extLst>
  </p:cSld>
  <p:clrMapOvr>
    <a:masterClrMapping/>
  </p:clrMapOvr>
  <p:transition xmlns:p14="http://schemas.microsoft.com/office/powerpoint/2010/main" spd="slow"/>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smtClean="0"/>
              <a:t>Click to edit Master text styles</a:t>
            </a:r>
          </a:p>
          <a:p>
            <a:pPr lvl="1"/>
            <a:r>
              <a:rPr lang="en-US" altLang="fr-FR" smtClean="0"/>
              <a:t>Second level</a:t>
            </a:r>
          </a:p>
          <a:p>
            <a:pPr lvl="2"/>
            <a:r>
              <a:rPr lang="en-US" altLang="fr-FR" smtClean="0"/>
              <a:t>Third level</a:t>
            </a:r>
          </a:p>
          <a:p>
            <a:pPr lvl="3"/>
            <a:r>
              <a:rPr lang="en-US" altLang="fr-FR" smtClean="0"/>
              <a:t>Fourth level</a:t>
            </a:r>
          </a:p>
          <a:p>
            <a:pPr lvl="4"/>
            <a:r>
              <a:rPr lang="en-US" altLang="fr-FR"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34" charset="0"/>
              </a:defRPr>
            </a:lvl1pPr>
          </a:lstStyle>
          <a:p>
            <a:pPr>
              <a:defRPr/>
            </a:pPr>
            <a:fld id="{FADD9077-C123-4401-BC5D-6FFEFDF93B9D}" type="datetime1">
              <a:rPr lang="en-US" altLang="fr-FR"/>
              <a:pPr>
                <a:defRPr/>
              </a:pPr>
              <a:t>14/09/15</a:t>
            </a:fld>
            <a:endParaRPr lang="en-US" altLang="fr-F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itchFamily="34" charset="0"/>
              </a:defRPr>
            </a:lvl1pPr>
          </a:lstStyle>
          <a:p>
            <a:pPr>
              <a:defRPr/>
            </a:pPr>
            <a:fld id="{840CFBFF-6E95-4911-84B4-8D93B3B5921E}" type="slidenum">
              <a:rPr lang="en-US" altLang="fr-FR"/>
              <a:pPr>
                <a:defRPr/>
              </a:pPr>
              <a:t>‹#›</a:t>
            </a:fld>
            <a:endParaRPr lang="en-US" altLang="fr-FR"/>
          </a:p>
        </p:txBody>
      </p:sp>
      <p:pic>
        <p:nvPicPr>
          <p:cNvPr id="1031" name="Picture 8" descr="D212360D-B22E-41CD-A29D-87F67439EE05"/>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41"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9" r:id="rId12"/>
  </p:sldLayoutIdLst>
  <p:transition xmlns:p14="http://schemas.microsoft.com/office/powerpoint/2010/main" spd="slow"/>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mailto:gbif@gbif.fr" TargetMode="External"/><Relationship Id="rId5" Type="http://schemas.openxmlformats.org/officeDocument/2006/relationships/hyperlink" Target="http://www.gbif.org" TargetMode="External"/><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www.gbif.es/BDQ.php" TargetMode="External"/><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mailto:gbif@gbif.fr" TargetMode="External"/><Relationship Id="rId5" Type="http://schemas.openxmlformats.org/officeDocument/2006/relationships/hyperlink" Target="http://www.gbif.org" TargetMode="External"/><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hyperlink" Target="http://www.gbif.org/country/FR" TargetMode="External"/><Relationship Id="rId4" Type="http://schemas.openxmlformats.org/officeDocument/2006/relationships/image" Target="../media/image16.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9" Type="http://schemas.openxmlformats.org/officeDocument/2006/relationships/image" Target="../media/image34.png"/><Relationship Id="rId20" Type="http://schemas.openxmlformats.org/officeDocument/2006/relationships/image" Target="../media/image45.jpeg"/><Relationship Id="rId21" Type="http://schemas.openxmlformats.org/officeDocument/2006/relationships/image" Target="../media/image46.png"/><Relationship Id="rId22" Type="http://schemas.openxmlformats.org/officeDocument/2006/relationships/image" Target="../media/image47.png"/><Relationship Id="rId23" Type="http://schemas.openxmlformats.org/officeDocument/2006/relationships/image" Target="../media/image48.jpeg"/><Relationship Id="rId24" Type="http://schemas.openxmlformats.org/officeDocument/2006/relationships/image" Target="../media/image49.png"/><Relationship Id="rId25" Type="http://schemas.openxmlformats.org/officeDocument/2006/relationships/image" Target="../media/image50.png"/><Relationship Id="rId26" Type="http://schemas.openxmlformats.org/officeDocument/2006/relationships/image" Target="../media/image51.png"/><Relationship Id="rId27" Type="http://schemas.openxmlformats.org/officeDocument/2006/relationships/image" Target="../media/image52.jpeg"/><Relationship Id="rId28" Type="http://schemas.openxmlformats.org/officeDocument/2006/relationships/image" Target="../media/image53.png"/><Relationship Id="rId29" Type="http://schemas.openxmlformats.org/officeDocument/2006/relationships/image" Target="../media/image54.png"/><Relationship Id="rId10" Type="http://schemas.openxmlformats.org/officeDocument/2006/relationships/image" Target="../media/image35.png"/><Relationship Id="rId11" Type="http://schemas.openxmlformats.org/officeDocument/2006/relationships/image" Target="../media/image36.jpe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jpe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eg"/><Relationship Id="rId8"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hyperlink" Target="http://www.gbif.fr/eu_node_meeting_2015/workshop/index" TargetMode="External"/><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jpeg"/><Relationship Id="rId1" Type="http://schemas.openxmlformats.org/officeDocument/2006/relationships/slideLayout" Target="../slideLayouts/slideLayout12.xml"/><Relationship Id="rId2" Type="http://schemas.openxmlformats.org/officeDocument/2006/relationships/hyperlink" Target="http://www.gbif.org/bi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mailto:gbif@gbif.fr" TargetMode="External"/><Relationship Id="rId4" Type="http://schemas.openxmlformats.org/officeDocument/2006/relationships/hyperlink" Target="http://www.gbif.fr/" TargetMode="External"/><Relationship Id="rId5" Type="http://schemas.openxmlformats.org/officeDocument/2006/relationships/hyperlink" Target="https://twitter.com/gbiffrance" TargetMode="External"/><Relationship Id="rId6"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chart" Target="../charts/chart1.xml"/><Relationship Id="rId5" Type="http://schemas.openxmlformats.org/officeDocument/2006/relationships/hyperlink" Target="http://www.gbif.org/system/files_force/gbif_resource/resource-80915/SCIENCE%20REVIEW%202013.pdf?download=1" TargetMode="External"/><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descr="7CD19917-3A0E-4941-85B7-CEE6E51797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itle 1"/>
          <p:cNvSpPr>
            <a:spLocks noGrp="1"/>
          </p:cNvSpPr>
          <p:nvPr>
            <p:ph type="ctrTitle"/>
          </p:nvPr>
        </p:nvSpPr>
        <p:spPr/>
        <p:txBody>
          <a:bodyPr/>
          <a:lstStyle/>
          <a:p>
            <a:pPr eaLnBrk="1" hangingPunct="1"/>
            <a:r>
              <a:rPr lang="fr-FR" altLang="fr-FR" dirty="0" smtClean="0">
                <a:ea typeface="ＭＳ Ｐゴシック" pitchFamily="34" charset="-128"/>
              </a:rPr>
              <a:t/>
            </a:r>
            <a:br>
              <a:rPr lang="fr-FR" altLang="fr-FR" dirty="0" smtClean="0">
                <a:ea typeface="ＭＳ Ｐゴシック" pitchFamily="34" charset="-128"/>
              </a:rPr>
            </a:br>
            <a:endParaRPr lang="fr-FR" altLang="fr-FR" dirty="0" smtClean="0">
              <a:ea typeface="ＭＳ Ｐゴシック" pitchFamily="34" charset="-128"/>
            </a:endParaRPr>
          </a:p>
        </p:txBody>
      </p:sp>
      <p:sp>
        <p:nvSpPr>
          <p:cNvPr id="7172" name="TextBox 3"/>
          <p:cNvSpPr txBox="1">
            <a:spLocks noChangeArrowheads="1"/>
          </p:cNvSpPr>
          <p:nvPr/>
        </p:nvSpPr>
        <p:spPr bwMode="auto">
          <a:xfrm>
            <a:off x="3268663" y="1742758"/>
            <a:ext cx="53514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eaLnBrk="1" hangingPunct="1">
              <a:buNone/>
            </a:pPr>
            <a:r>
              <a:rPr lang="fr-FR" sz="1600" dirty="0" smtClean="0">
                <a:solidFill>
                  <a:srgbClr val="D9D9D9"/>
                </a:solidFill>
                <a:latin typeface="Trebuchet MS" charset="0"/>
              </a:rPr>
              <a:t>Formation GBIF France-</a:t>
            </a:r>
            <a:r>
              <a:rPr lang="fr-FR" sz="1600" dirty="0" err="1" smtClean="0">
                <a:solidFill>
                  <a:srgbClr val="D9D9D9"/>
                </a:solidFill>
                <a:latin typeface="Trebuchet MS" charset="0"/>
              </a:rPr>
              <a:t>Ecoscope</a:t>
            </a:r>
            <a:r>
              <a:rPr lang="en-US" sz="1600" dirty="0" smtClean="0">
                <a:solidFill>
                  <a:srgbClr val="D9D9D9"/>
                </a:solidFill>
                <a:latin typeface="Trebuchet MS" charset="0"/>
              </a:rPr>
              <a:t>, </a:t>
            </a:r>
            <a:r>
              <a:rPr lang="en-US" sz="1600" dirty="0">
                <a:solidFill>
                  <a:srgbClr val="D9D9D9"/>
                </a:solidFill>
                <a:latin typeface="Trebuchet MS" charset="0"/>
              </a:rPr>
              <a:t>15 </a:t>
            </a:r>
            <a:r>
              <a:rPr lang="en-US" sz="1600" dirty="0" err="1" smtClean="0">
                <a:solidFill>
                  <a:srgbClr val="D9D9D9"/>
                </a:solidFill>
                <a:latin typeface="Trebuchet MS" charset="0"/>
              </a:rPr>
              <a:t>septembre</a:t>
            </a:r>
            <a:r>
              <a:rPr lang="en-US" sz="1600" dirty="0" smtClean="0">
                <a:solidFill>
                  <a:srgbClr val="D9D9D9"/>
                </a:solidFill>
                <a:latin typeface="Trebuchet MS" charset="0"/>
              </a:rPr>
              <a:t> 2015</a:t>
            </a:r>
            <a:endParaRPr lang="en-US" sz="1600" dirty="0">
              <a:solidFill>
                <a:srgbClr val="D9D9D9"/>
              </a:solidFill>
              <a:latin typeface="Trebuchet MS" charset="0"/>
            </a:endParaRPr>
          </a:p>
        </p:txBody>
      </p:sp>
      <p:cxnSp>
        <p:nvCxnSpPr>
          <p:cNvPr id="3077" name="Straight Connector 6"/>
          <p:cNvCxnSpPr>
            <a:cxnSpLocks noChangeShapeType="1"/>
          </p:cNvCxnSpPr>
          <p:nvPr/>
        </p:nvCxnSpPr>
        <p:spPr bwMode="auto">
          <a:xfrm flipV="1">
            <a:off x="3505200" y="2819400"/>
            <a:ext cx="4495800" cy="7938"/>
          </a:xfrm>
          <a:prstGeom prst="line">
            <a:avLst/>
          </a:prstGeom>
          <a:noFill/>
          <a:ln w="25400">
            <a:solidFill>
              <a:srgbClr val="86C54E"/>
            </a:solidFill>
            <a:round/>
            <a:headEnd/>
            <a:tailEnd/>
          </a:ln>
          <a:effectLst>
            <a:outerShdw blurRad="63500" dist="20000" dir="5400000" rotWithShape="0">
              <a:srgbClr val="000000">
                <a:alpha val="37999"/>
              </a:srgbClr>
            </a:outerShdw>
          </a:effectLst>
          <a:extLst/>
        </p:spPr>
      </p:cxnSp>
      <p:sp>
        <p:nvSpPr>
          <p:cNvPr id="7174" name="TextBox 7"/>
          <p:cNvSpPr txBox="1">
            <a:spLocks noChangeArrowheads="1"/>
          </p:cNvSpPr>
          <p:nvPr/>
        </p:nvSpPr>
        <p:spPr bwMode="auto">
          <a:xfrm>
            <a:off x="2950979" y="2835275"/>
            <a:ext cx="6223419"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algn="ctr">
              <a:buNone/>
            </a:pPr>
            <a:r>
              <a:rPr lang="fr-FR" sz="2400" b="1" dirty="0">
                <a:solidFill>
                  <a:schemeClr val="bg1"/>
                </a:solidFill>
              </a:rPr>
              <a:t>GBIF (Global </a:t>
            </a:r>
            <a:r>
              <a:rPr lang="fr-FR" sz="2400" b="1" dirty="0" err="1">
                <a:solidFill>
                  <a:schemeClr val="bg1"/>
                </a:solidFill>
              </a:rPr>
              <a:t>Biodiversity</a:t>
            </a:r>
            <a:r>
              <a:rPr lang="fr-FR" sz="2400" b="1" dirty="0">
                <a:solidFill>
                  <a:schemeClr val="bg1"/>
                </a:solidFill>
              </a:rPr>
              <a:t> Information </a:t>
            </a:r>
            <a:r>
              <a:rPr lang="fr-FR" sz="2400" b="1" dirty="0" err="1">
                <a:solidFill>
                  <a:schemeClr val="bg1"/>
                </a:solidFill>
              </a:rPr>
              <a:t>Facility</a:t>
            </a:r>
            <a:r>
              <a:rPr lang="fr-FR" sz="2400" b="1" dirty="0">
                <a:solidFill>
                  <a:schemeClr val="bg1"/>
                </a:solidFill>
              </a:rPr>
              <a:t>)</a:t>
            </a:r>
          </a:p>
          <a:p>
            <a:pPr algn="ctr">
              <a:buNone/>
            </a:pPr>
            <a:r>
              <a:rPr lang="fr-FR" sz="2800" b="1" dirty="0">
                <a:solidFill>
                  <a:schemeClr val="bg1"/>
                </a:solidFill>
              </a:rPr>
              <a:t> et Point nodal GBIF France</a:t>
            </a:r>
          </a:p>
        </p:txBody>
      </p:sp>
      <p:cxnSp>
        <p:nvCxnSpPr>
          <p:cNvPr id="3079" name="Straight Connector 8"/>
          <p:cNvCxnSpPr>
            <a:cxnSpLocks noChangeShapeType="1"/>
          </p:cNvCxnSpPr>
          <p:nvPr/>
        </p:nvCxnSpPr>
        <p:spPr bwMode="auto">
          <a:xfrm flipV="1">
            <a:off x="3505200" y="4233863"/>
            <a:ext cx="4495800" cy="7937"/>
          </a:xfrm>
          <a:prstGeom prst="line">
            <a:avLst/>
          </a:prstGeom>
          <a:noFill/>
          <a:ln w="25400">
            <a:solidFill>
              <a:srgbClr val="86C54E"/>
            </a:solidFill>
            <a:round/>
            <a:headEnd/>
            <a:tailEnd/>
          </a:ln>
          <a:effectLst>
            <a:outerShdw blurRad="63500" dist="20000" dir="5400000" rotWithShape="0">
              <a:srgbClr val="000000">
                <a:alpha val="37999"/>
              </a:srgbClr>
            </a:outerShdw>
          </a:effectLst>
          <a:extLst/>
        </p:spPr>
      </p:cxnSp>
      <p:sp>
        <p:nvSpPr>
          <p:cNvPr id="7176" name="TextBox 9"/>
          <p:cNvSpPr txBox="1">
            <a:spLocks noChangeArrowheads="1"/>
          </p:cNvSpPr>
          <p:nvPr/>
        </p:nvSpPr>
        <p:spPr bwMode="auto">
          <a:xfrm>
            <a:off x="3268663" y="4667250"/>
            <a:ext cx="5351462"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algn="ctr" eaLnBrk="1" hangingPunct="1">
              <a:spcBef>
                <a:spcPct val="0"/>
              </a:spcBef>
              <a:buFontTx/>
              <a:buNone/>
            </a:pPr>
            <a:r>
              <a:rPr lang="nl-BE" altLang="fr-FR" sz="2600" dirty="0">
                <a:solidFill>
                  <a:schemeClr val="bg1"/>
                </a:solidFill>
                <a:latin typeface="+mj-lt"/>
                <a:hlinkClick r:id="rId4"/>
              </a:rPr>
              <a:t>gbif@gbif.fr</a:t>
            </a:r>
            <a:endParaRPr lang="nl-BE" altLang="fr-FR" sz="2600" dirty="0">
              <a:solidFill>
                <a:schemeClr val="bg1"/>
              </a:solidFill>
              <a:latin typeface="+mj-lt"/>
            </a:endParaRPr>
          </a:p>
          <a:p>
            <a:pPr algn="ctr" eaLnBrk="1" hangingPunct="1">
              <a:spcBef>
                <a:spcPct val="0"/>
              </a:spcBef>
              <a:buFontTx/>
              <a:buNone/>
            </a:pPr>
            <a:endParaRPr lang="nl-BE" altLang="fr-FR" sz="2600" dirty="0">
              <a:solidFill>
                <a:schemeClr val="bg1"/>
              </a:solidFill>
              <a:latin typeface="+mj-lt"/>
            </a:endParaRPr>
          </a:p>
          <a:p>
            <a:pPr algn="ctr" eaLnBrk="1" hangingPunct="1">
              <a:spcBef>
                <a:spcPct val="0"/>
              </a:spcBef>
              <a:buFontTx/>
              <a:buNone/>
            </a:pPr>
            <a:r>
              <a:rPr lang="nl-BE" altLang="fr-FR" sz="2600" dirty="0">
                <a:solidFill>
                  <a:schemeClr val="bg1"/>
                </a:solidFill>
                <a:latin typeface="+mj-lt"/>
                <a:hlinkClick r:id="rId5"/>
              </a:rPr>
              <a:t>www.gbif.org</a:t>
            </a:r>
            <a:r>
              <a:rPr lang="nl-BE" altLang="fr-FR" sz="2600" dirty="0">
                <a:solidFill>
                  <a:schemeClr val="bg1"/>
                </a:solidFill>
                <a:latin typeface="+mj-lt"/>
              </a:rPr>
              <a:t> / www.gbif.fr</a:t>
            </a:r>
          </a:p>
          <a:p>
            <a:pPr eaLnBrk="1" hangingPunct="1">
              <a:spcBef>
                <a:spcPct val="0"/>
              </a:spcBef>
              <a:buFontTx/>
              <a:buNone/>
            </a:pPr>
            <a:endParaRPr lang="nl-BE" altLang="fr-FR" sz="2400" dirty="0">
              <a:solidFill>
                <a:schemeClr val="bg1"/>
              </a:solidFill>
              <a:latin typeface="Trebuchet MS" pitchFamily="34" charset="0"/>
            </a:endParaRPr>
          </a:p>
        </p:txBody>
      </p:sp>
      <p:pic>
        <p:nvPicPr>
          <p:cNvPr id="7177" name="Image 9" descr="logo_def.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48150" y="38100"/>
            <a:ext cx="1211263"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4613" y="0"/>
            <a:ext cx="31194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188465" y="5523468"/>
            <a:ext cx="898525" cy="12827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chemeClr val="tx1"/>
              </a:solidFill>
            </a:endParaRPr>
          </a:p>
        </p:txBody>
      </p:sp>
      <p:graphicFrame>
        <p:nvGraphicFramePr>
          <p:cNvPr id="4" name="Diagram 3"/>
          <p:cNvGraphicFramePr/>
          <p:nvPr>
            <p:extLst>
              <p:ext uri="{D42A27DB-BD31-4B8C-83A1-F6EECF244321}">
                <p14:modId xmlns:p14="http://schemas.microsoft.com/office/powerpoint/2010/main" val="257306885"/>
              </p:ext>
            </p:extLst>
          </p:nvPr>
        </p:nvGraphicFramePr>
        <p:xfrm>
          <a:off x="-400050" y="951110"/>
          <a:ext cx="7980904" cy="5579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531" name="TextBox 6"/>
          <p:cNvSpPr txBox="1">
            <a:spLocks noChangeArrowheads="1"/>
          </p:cNvSpPr>
          <p:nvPr/>
        </p:nvSpPr>
        <p:spPr bwMode="auto">
          <a:xfrm>
            <a:off x="1877823" y="3365740"/>
            <a:ext cx="3429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da-DK" sz="1800" b="1" dirty="0" smtClean="0">
                <a:latin typeface="Calibri" pitchFamily="34" charset="0"/>
              </a:rPr>
              <a:t>Composantes de la </a:t>
            </a:r>
            <a:r>
              <a:rPr lang="da-DK" sz="1800" b="1" dirty="0" err="1" smtClean="0">
                <a:latin typeface="Calibri" pitchFamily="34" charset="0"/>
              </a:rPr>
              <a:t>stratégie</a:t>
            </a:r>
            <a:endParaRPr lang="da-DK" sz="1800" b="1" dirty="0" smtClean="0">
              <a:latin typeface="Calibri" pitchFamily="34" charset="0"/>
            </a:endParaRPr>
          </a:p>
          <a:p>
            <a:pPr algn="ctr" eaLnBrk="1" hangingPunct="1"/>
            <a:r>
              <a:rPr lang="da-DK" sz="1800" b="1" dirty="0" smtClean="0">
                <a:latin typeface="Calibri" pitchFamily="34" charset="0"/>
              </a:rPr>
              <a:t> </a:t>
            </a:r>
            <a:r>
              <a:rPr lang="da-DK" sz="1800" b="1" dirty="0" smtClean="0">
                <a:latin typeface="Calibri" pitchFamily="34" charset="0"/>
              </a:rPr>
              <a:t>de découverte et de publication des données</a:t>
            </a:r>
            <a:endParaRPr lang="en-US" sz="1800" b="1" dirty="0">
              <a:latin typeface="Calibri" pitchFamily="34" charset="0"/>
            </a:endParaRPr>
          </a:p>
        </p:txBody>
      </p:sp>
      <p:sp>
        <p:nvSpPr>
          <p:cNvPr id="22532" name="TextBox 1"/>
          <p:cNvSpPr txBox="1">
            <a:spLocks noChangeArrowheads="1"/>
          </p:cNvSpPr>
          <p:nvPr/>
        </p:nvSpPr>
        <p:spPr bwMode="auto">
          <a:xfrm>
            <a:off x="236538" y="279400"/>
            <a:ext cx="532127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sz="3400" b="1" dirty="0" smtClean="0">
                <a:solidFill>
                  <a:schemeClr val="bg2">
                    <a:lumMod val="25000"/>
                  </a:schemeClr>
                </a:solidFill>
                <a:latin typeface="+mj-lt"/>
                <a:cs typeface="ＭＳ Ｐゴシック" charset="0"/>
              </a:rPr>
              <a:t>Plan de </a:t>
            </a:r>
            <a:r>
              <a:rPr lang="en-US" sz="3400" b="1" dirty="0" err="1" smtClean="0">
                <a:solidFill>
                  <a:schemeClr val="bg2">
                    <a:lumMod val="25000"/>
                  </a:schemeClr>
                </a:solidFill>
                <a:latin typeface="+mj-lt"/>
                <a:cs typeface="ＭＳ Ｐゴシック" charset="0"/>
              </a:rPr>
              <a:t>gestion</a:t>
            </a:r>
            <a:r>
              <a:rPr lang="en-US" sz="3400" b="1" dirty="0" smtClean="0">
                <a:solidFill>
                  <a:schemeClr val="bg2">
                    <a:lumMod val="25000"/>
                  </a:schemeClr>
                </a:solidFill>
                <a:latin typeface="+mj-lt"/>
                <a:cs typeface="ＭＳ Ｐゴシック" charset="0"/>
              </a:rPr>
              <a:t> des </a:t>
            </a:r>
            <a:r>
              <a:rPr lang="en-US" sz="3400" b="1" dirty="0" err="1" smtClean="0">
                <a:solidFill>
                  <a:schemeClr val="bg2">
                    <a:lumMod val="25000"/>
                  </a:schemeClr>
                </a:solidFill>
                <a:latin typeface="+mj-lt"/>
                <a:cs typeface="ＭＳ Ｐゴシック" charset="0"/>
              </a:rPr>
              <a:t>données</a:t>
            </a:r>
            <a:endParaRPr lang="en-US" sz="3400" b="1" dirty="0">
              <a:solidFill>
                <a:schemeClr val="bg2">
                  <a:lumMod val="25000"/>
                </a:schemeClr>
              </a:solidFill>
              <a:latin typeface="+mj-lt"/>
              <a:cs typeface="ＭＳ Ｐゴシック" charset="0"/>
            </a:endParaRPr>
          </a:p>
        </p:txBody>
      </p:sp>
      <p:pic>
        <p:nvPicPr>
          <p:cNvPr id="5" name="Image 9" descr="logo_def.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3447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227013" y="2093913"/>
            <a:ext cx="69215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eaLnBrk="1" hangingPunct="1">
              <a:spcBef>
                <a:spcPct val="0"/>
              </a:spcBef>
              <a:buFontTx/>
              <a:buNone/>
            </a:pPr>
            <a:r>
              <a:rPr lang="fr-FR" altLang="fr-FR" sz="2400">
                <a:latin typeface="Arial" charset="0"/>
              </a:rPr>
              <a:t/>
            </a:r>
            <a:br>
              <a:rPr lang="fr-FR" altLang="fr-FR" sz="2400">
                <a:latin typeface="Arial" charset="0"/>
              </a:rPr>
            </a:br>
            <a:endParaRPr lang="fr-FR" altLang="fr-FR" sz="2400">
              <a:latin typeface="Arial" charset="0"/>
            </a:endParaRPr>
          </a:p>
        </p:txBody>
      </p:sp>
      <p:sp>
        <p:nvSpPr>
          <p:cNvPr id="44035" name="Rectangle 1"/>
          <p:cNvSpPr>
            <a:spLocks noChangeArrowheads="1"/>
          </p:cNvSpPr>
          <p:nvPr/>
        </p:nvSpPr>
        <p:spPr bwMode="auto">
          <a:xfrm>
            <a:off x="806450" y="2852738"/>
            <a:ext cx="59356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algn="ctr" eaLnBrk="1" hangingPunct="1">
              <a:spcBef>
                <a:spcPct val="0"/>
              </a:spcBef>
              <a:buFontTx/>
              <a:buNone/>
            </a:pPr>
            <a:r>
              <a:rPr lang="bg-BG" altLang="fr-FR" sz="1400">
                <a:latin typeface="Lucida Sans Unicode" pitchFamily="34" charset="0"/>
              </a:rPr>
              <a:t/>
            </a:r>
            <a:br>
              <a:rPr lang="bg-BG" altLang="fr-FR" sz="1400">
                <a:latin typeface="Lucida Sans Unicode" pitchFamily="34" charset="0"/>
              </a:rPr>
            </a:br>
            <a:r>
              <a:rPr lang="bg-BG" altLang="fr-FR" sz="1400">
                <a:latin typeface="Lucida Sans Unicode" pitchFamily="34" charset="0"/>
              </a:rPr>
              <a:t/>
            </a:r>
            <a:br>
              <a:rPr lang="bg-BG" altLang="fr-FR" sz="1400">
                <a:latin typeface="Lucida Sans Unicode" pitchFamily="34" charset="0"/>
              </a:rPr>
            </a:br>
            <a:endParaRPr lang="fr-FR" altLang="fr-FR">
              <a:solidFill>
                <a:srgbClr val="898989"/>
              </a:solidFill>
            </a:endParaRPr>
          </a:p>
        </p:txBody>
      </p:sp>
      <p:sp>
        <p:nvSpPr>
          <p:cNvPr id="44036" name="Rectangle 1"/>
          <p:cNvSpPr>
            <a:spLocks noChangeArrowheads="1"/>
          </p:cNvSpPr>
          <p:nvPr/>
        </p:nvSpPr>
        <p:spPr bwMode="auto">
          <a:xfrm>
            <a:off x="419100" y="279400"/>
            <a:ext cx="55959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eaLnBrk="1" hangingPunct="1">
              <a:spcBef>
                <a:spcPct val="0"/>
              </a:spcBef>
              <a:buFontTx/>
              <a:buNone/>
            </a:pPr>
            <a:r>
              <a:rPr lang="fr-FR" altLang="fr-FR" sz="2800" b="1" dirty="0" err="1" smtClean="0">
                <a:solidFill>
                  <a:schemeClr val="bg2">
                    <a:lumMod val="25000"/>
                  </a:schemeClr>
                </a:solidFill>
                <a:latin typeface="Arial" charset="0"/>
                <a:cs typeface="Arial" charset="0"/>
              </a:rPr>
              <a:t>Biodiversity</a:t>
            </a:r>
            <a:r>
              <a:rPr lang="fr-FR" altLang="fr-FR" sz="2800" b="1" dirty="0" smtClean="0">
                <a:solidFill>
                  <a:schemeClr val="bg2">
                    <a:lumMod val="25000"/>
                  </a:schemeClr>
                </a:solidFill>
                <a:latin typeface="Arial" charset="0"/>
                <a:cs typeface="Arial" charset="0"/>
              </a:rPr>
              <a:t> Data </a:t>
            </a:r>
            <a:r>
              <a:rPr lang="fr-FR" altLang="fr-FR" sz="2800" b="1" dirty="0" err="1">
                <a:solidFill>
                  <a:schemeClr val="bg2">
                    <a:lumMod val="25000"/>
                  </a:schemeClr>
                </a:solidFill>
                <a:latin typeface="Arial" charset="0"/>
                <a:cs typeface="Arial" charset="0"/>
              </a:rPr>
              <a:t>Q</a:t>
            </a:r>
            <a:r>
              <a:rPr lang="fr-FR" altLang="fr-FR" sz="2800" b="1" dirty="0" err="1" smtClean="0">
                <a:solidFill>
                  <a:schemeClr val="bg2">
                    <a:lumMod val="25000"/>
                  </a:schemeClr>
                </a:solidFill>
                <a:latin typeface="Arial" charset="0"/>
                <a:cs typeface="Arial" charset="0"/>
              </a:rPr>
              <a:t>uality</a:t>
            </a:r>
            <a:r>
              <a:rPr lang="fr-FR" altLang="fr-FR" sz="2800" b="1" dirty="0" smtClean="0">
                <a:solidFill>
                  <a:schemeClr val="bg2">
                    <a:lumMod val="25000"/>
                  </a:schemeClr>
                </a:solidFill>
                <a:latin typeface="Arial" charset="0"/>
                <a:cs typeface="Arial" charset="0"/>
              </a:rPr>
              <a:t> Hub</a:t>
            </a:r>
            <a:endParaRPr lang="fr-FR" altLang="fr-FR" sz="2800" b="1" dirty="0">
              <a:solidFill>
                <a:schemeClr val="bg2">
                  <a:lumMod val="25000"/>
                </a:schemeClr>
              </a:solidFill>
              <a:latin typeface="Arial" charset="0"/>
              <a:cs typeface="Arial" charset="0"/>
            </a:endParaRPr>
          </a:p>
        </p:txBody>
      </p:sp>
      <p:pic>
        <p:nvPicPr>
          <p:cNvPr id="4403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363" y="1562100"/>
            <a:ext cx="7053262"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2"/>
          <p:cNvSpPr>
            <a:spLocks noChangeArrowheads="1"/>
          </p:cNvSpPr>
          <p:nvPr/>
        </p:nvSpPr>
        <p:spPr bwMode="auto">
          <a:xfrm>
            <a:off x="419100" y="957263"/>
            <a:ext cx="3949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eaLnBrk="1" hangingPunct="1">
              <a:spcBef>
                <a:spcPct val="0"/>
              </a:spcBef>
              <a:buFontTx/>
              <a:buNone/>
            </a:pPr>
            <a:r>
              <a:rPr lang="fr-FR" altLang="fr-FR" sz="2400">
                <a:latin typeface="Arial" charset="0"/>
                <a:hlinkClick r:id="rId4"/>
              </a:rPr>
              <a:t>http://www.gbif.es/BDQ.php</a:t>
            </a:r>
            <a:endParaRPr lang="fr-FR" altLang="fr-FR" sz="2400">
              <a:latin typeface="Arial" charset="0"/>
            </a:endParaRPr>
          </a:p>
        </p:txBody>
      </p:sp>
      <p:pic>
        <p:nvPicPr>
          <p:cNvPr id="7" name="Image 9" descr="logo_def.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49036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9" descr="logo_def.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Image 4" descr="bp_publier_données.tiff"/>
          <p:cNvPicPr>
            <a:picLocks noChangeAspect="1"/>
          </p:cNvPicPr>
          <p:nvPr/>
        </p:nvPicPr>
        <p:blipFill>
          <a:blip r:embed="rId3"/>
          <a:srcRect/>
          <a:stretch>
            <a:fillRect/>
          </a:stretch>
        </p:blipFill>
        <p:spPr bwMode="auto">
          <a:xfrm>
            <a:off x="200025" y="877888"/>
            <a:ext cx="6759575" cy="4689475"/>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sp>
        <p:nvSpPr>
          <p:cNvPr id="45059" name="ZoneTexte 1"/>
          <p:cNvSpPr txBox="1">
            <a:spLocks noChangeArrowheads="1"/>
          </p:cNvSpPr>
          <p:nvPr/>
        </p:nvSpPr>
        <p:spPr bwMode="auto">
          <a:xfrm>
            <a:off x="42863" y="10837"/>
            <a:ext cx="785646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eaLnBrk="1" hangingPunct="1">
              <a:spcBef>
                <a:spcPct val="0"/>
              </a:spcBef>
              <a:buFontTx/>
              <a:buNone/>
            </a:pPr>
            <a:r>
              <a:rPr lang="en-US" altLang="fr-FR" sz="2700" b="1" dirty="0" smtClean="0">
                <a:solidFill>
                  <a:schemeClr val="bg2">
                    <a:lumMod val="25000"/>
                  </a:schemeClr>
                </a:solidFill>
              </a:rPr>
              <a:t>Guides de </a:t>
            </a:r>
            <a:r>
              <a:rPr lang="en-US" altLang="fr-FR" sz="2700" b="1" dirty="0" err="1" smtClean="0">
                <a:solidFill>
                  <a:schemeClr val="bg2">
                    <a:lumMod val="25000"/>
                  </a:schemeClr>
                </a:solidFill>
              </a:rPr>
              <a:t>bonnes</a:t>
            </a:r>
            <a:r>
              <a:rPr lang="en-US" altLang="fr-FR" sz="2700" b="1" dirty="0" smtClean="0">
                <a:solidFill>
                  <a:schemeClr val="bg2">
                    <a:lumMod val="25000"/>
                  </a:schemeClr>
                </a:solidFill>
              </a:rPr>
              <a:t> </a:t>
            </a:r>
            <a:r>
              <a:rPr lang="en-US" altLang="fr-FR" sz="2700" b="1" dirty="0" err="1" smtClean="0">
                <a:solidFill>
                  <a:schemeClr val="bg2">
                    <a:lumMod val="25000"/>
                  </a:schemeClr>
                </a:solidFill>
              </a:rPr>
              <a:t>pratiques</a:t>
            </a:r>
            <a:r>
              <a:rPr lang="en-US" altLang="fr-FR" sz="2700" b="1" dirty="0" smtClean="0">
                <a:solidFill>
                  <a:schemeClr val="bg2">
                    <a:lumMod val="25000"/>
                  </a:schemeClr>
                </a:solidFill>
              </a:rPr>
              <a:t> </a:t>
            </a:r>
            <a:r>
              <a:rPr lang="en-US" altLang="fr-FR" sz="2700" b="1" dirty="0" err="1" smtClean="0">
                <a:solidFill>
                  <a:schemeClr val="bg2">
                    <a:lumMod val="25000"/>
                  </a:schemeClr>
                </a:solidFill>
              </a:rPr>
              <a:t>en</a:t>
            </a:r>
            <a:r>
              <a:rPr lang="en-US" altLang="fr-FR" sz="2700" b="1" dirty="0" smtClean="0">
                <a:solidFill>
                  <a:schemeClr val="bg2">
                    <a:lumMod val="25000"/>
                  </a:schemeClr>
                </a:solidFill>
              </a:rPr>
              <a:t> </a:t>
            </a:r>
            <a:r>
              <a:rPr lang="en-US" altLang="fr-FR" sz="2700" b="1" dirty="0" err="1" smtClean="0">
                <a:solidFill>
                  <a:schemeClr val="bg2">
                    <a:lumMod val="25000"/>
                  </a:schemeClr>
                </a:solidFill>
              </a:rPr>
              <a:t>plusieurs</a:t>
            </a:r>
            <a:r>
              <a:rPr lang="en-US" altLang="fr-FR" sz="2700" b="1" dirty="0" smtClean="0">
                <a:solidFill>
                  <a:schemeClr val="bg2">
                    <a:lumMod val="25000"/>
                  </a:schemeClr>
                </a:solidFill>
              </a:rPr>
              <a:t> </a:t>
            </a:r>
            <a:r>
              <a:rPr lang="en-US" altLang="fr-FR" sz="2700" b="1" dirty="0" err="1" smtClean="0">
                <a:solidFill>
                  <a:schemeClr val="bg2">
                    <a:lumMod val="25000"/>
                  </a:schemeClr>
                </a:solidFill>
              </a:rPr>
              <a:t>langues</a:t>
            </a:r>
            <a:endParaRPr lang="fr-FR" altLang="fr-FR" sz="2700" dirty="0">
              <a:solidFill>
                <a:schemeClr val="bg2">
                  <a:lumMod val="25000"/>
                </a:schemeClr>
              </a:solidFill>
              <a:latin typeface="Arial" charset="0"/>
            </a:endParaRPr>
          </a:p>
          <a:p>
            <a:pPr eaLnBrk="1" hangingPunct="1">
              <a:spcBef>
                <a:spcPct val="0"/>
              </a:spcBef>
              <a:buFontTx/>
              <a:buNone/>
            </a:pPr>
            <a:endParaRPr lang="fr-FR" altLang="fr-FR" sz="2400" dirty="0">
              <a:latin typeface="Arial" charset="0"/>
            </a:endParaRPr>
          </a:p>
        </p:txBody>
      </p:sp>
      <p:pic>
        <p:nvPicPr>
          <p:cNvPr id="24581" name="Image 3" descr="bp_checklists.tiff"/>
          <p:cNvPicPr>
            <a:picLocks noChangeAspect="1"/>
          </p:cNvPicPr>
          <p:nvPr/>
        </p:nvPicPr>
        <p:blipFill>
          <a:blip r:embed="rId4"/>
          <a:srcRect/>
          <a:stretch>
            <a:fillRect/>
          </a:stretch>
        </p:blipFill>
        <p:spPr bwMode="auto">
          <a:xfrm rot="-900000">
            <a:off x="541338" y="1558925"/>
            <a:ext cx="7048500" cy="3319463"/>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5"/>
          <a:srcRect/>
          <a:stretch>
            <a:fillRect/>
          </a:stretch>
        </p:blipFill>
        <p:spPr bwMode="auto">
          <a:xfrm>
            <a:off x="1016000" y="2317750"/>
            <a:ext cx="8128000" cy="4138613"/>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6"/>
          <a:srcRect/>
          <a:stretch>
            <a:fillRect/>
          </a:stretch>
        </p:blipFill>
        <p:spPr bwMode="auto">
          <a:xfrm>
            <a:off x="42863" y="2992438"/>
            <a:ext cx="9144000" cy="3732212"/>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47692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descr="7CD19917-3A0E-4941-85B7-CEE6E51797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itle 1"/>
          <p:cNvSpPr>
            <a:spLocks noGrp="1"/>
          </p:cNvSpPr>
          <p:nvPr>
            <p:ph type="ctrTitle"/>
          </p:nvPr>
        </p:nvSpPr>
        <p:spPr/>
        <p:txBody>
          <a:bodyPr/>
          <a:lstStyle/>
          <a:p>
            <a:pPr eaLnBrk="1" hangingPunct="1"/>
            <a:r>
              <a:rPr lang="fr-FR" altLang="fr-FR" dirty="0" smtClean="0">
                <a:ea typeface="ＭＳ Ｐゴシック" pitchFamily="34" charset="-128"/>
              </a:rPr>
              <a:t/>
            </a:r>
            <a:br>
              <a:rPr lang="fr-FR" altLang="fr-FR" dirty="0" smtClean="0">
                <a:ea typeface="ＭＳ Ｐゴシック" pitchFamily="34" charset="-128"/>
              </a:rPr>
            </a:br>
            <a:endParaRPr lang="fr-FR" altLang="fr-FR" dirty="0" smtClean="0">
              <a:ea typeface="ＭＳ Ｐゴシック" pitchFamily="34" charset="-128"/>
            </a:endParaRPr>
          </a:p>
        </p:txBody>
      </p:sp>
      <p:cxnSp>
        <p:nvCxnSpPr>
          <p:cNvPr id="3077" name="Straight Connector 6"/>
          <p:cNvCxnSpPr>
            <a:cxnSpLocks noChangeShapeType="1"/>
          </p:cNvCxnSpPr>
          <p:nvPr/>
        </p:nvCxnSpPr>
        <p:spPr bwMode="auto">
          <a:xfrm flipV="1">
            <a:off x="3505200" y="2819400"/>
            <a:ext cx="4495800" cy="7938"/>
          </a:xfrm>
          <a:prstGeom prst="line">
            <a:avLst/>
          </a:prstGeom>
          <a:noFill/>
          <a:ln w="25400">
            <a:solidFill>
              <a:srgbClr val="86C54E"/>
            </a:solidFill>
            <a:round/>
            <a:headEnd/>
            <a:tailEnd/>
          </a:ln>
          <a:effectLst>
            <a:outerShdw blurRad="63500" dist="20000" dir="5400000" rotWithShape="0">
              <a:srgbClr val="000000">
                <a:alpha val="37999"/>
              </a:srgbClr>
            </a:outerShdw>
          </a:effectLst>
          <a:extLst/>
        </p:spPr>
      </p:cxnSp>
      <p:sp>
        <p:nvSpPr>
          <p:cNvPr id="7174" name="TextBox 7"/>
          <p:cNvSpPr txBox="1">
            <a:spLocks noChangeArrowheads="1"/>
          </p:cNvSpPr>
          <p:nvPr/>
        </p:nvSpPr>
        <p:spPr bwMode="auto">
          <a:xfrm>
            <a:off x="2950979" y="2835275"/>
            <a:ext cx="6223419"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algn="ctr">
              <a:buNone/>
            </a:pPr>
            <a:endParaRPr lang="fr-FR" sz="2400" b="1" dirty="0">
              <a:solidFill>
                <a:schemeClr val="bg1"/>
              </a:solidFill>
            </a:endParaRPr>
          </a:p>
          <a:p>
            <a:pPr algn="ctr">
              <a:buNone/>
            </a:pPr>
            <a:r>
              <a:rPr lang="fr-FR" sz="2800" b="1" dirty="0" smtClean="0">
                <a:solidFill>
                  <a:schemeClr val="bg1"/>
                </a:solidFill>
              </a:rPr>
              <a:t>Point </a:t>
            </a:r>
            <a:r>
              <a:rPr lang="fr-FR" sz="2800" b="1" dirty="0">
                <a:solidFill>
                  <a:schemeClr val="bg1"/>
                </a:solidFill>
              </a:rPr>
              <a:t>nodal GBIF France</a:t>
            </a:r>
          </a:p>
        </p:txBody>
      </p:sp>
      <p:cxnSp>
        <p:nvCxnSpPr>
          <p:cNvPr id="3079" name="Straight Connector 8"/>
          <p:cNvCxnSpPr>
            <a:cxnSpLocks noChangeShapeType="1"/>
          </p:cNvCxnSpPr>
          <p:nvPr/>
        </p:nvCxnSpPr>
        <p:spPr bwMode="auto">
          <a:xfrm flipV="1">
            <a:off x="3505200" y="4233863"/>
            <a:ext cx="4495800" cy="7937"/>
          </a:xfrm>
          <a:prstGeom prst="line">
            <a:avLst/>
          </a:prstGeom>
          <a:noFill/>
          <a:ln w="25400">
            <a:solidFill>
              <a:srgbClr val="86C54E"/>
            </a:solidFill>
            <a:round/>
            <a:headEnd/>
            <a:tailEnd/>
          </a:ln>
          <a:effectLst>
            <a:outerShdw blurRad="63500" dist="20000" dir="5400000" rotWithShape="0">
              <a:srgbClr val="000000">
                <a:alpha val="37999"/>
              </a:srgbClr>
            </a:outerShdw>
          </a:effectLst>
          <a:extLst/>
        </p:spPr>
      </p:cxnSp>
      <p:sp>
        <p:nvSpPr>
          <p:cNvPr id="7176" name="TextBox 9"/>
          <p:cNvSpPr txBox="1">
            <a:spLocks noChangeArrowheads="1"/>
          </p:cNvSpPr>
          <p:nvPr/>
        </p:nvSpPr>
        <p:spPr bwMode="auto">
          <a:xfrm>
            <a:off x="3268663" y="4667250"/>
            <a:ext cx="5351462"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algn="ctr" eaLnBrk="1" hangingPunct="1">
              <a:spcBef>
                <a:spcPct val="0"/>
              </a:spcBef>
              <a:buFontTx/>
              <a:buNone/>
            </a:pPr>
            <a:r>
              <a:rPr lang="nl-BE" altLang="fr-FR" sz="2600" dirty="0">
                <a:solidFill>
                  <a:schemeClr val="bg1"/>
                </a:solidFill>
                <a:latin typeface="+mj-lt"/>
                <a:hlinkClick r:id="rId4"/>
              </a:rPr>
              <a:t>gbif@gbif.fr</a:t>
            </a:r>
            <a:endParaRPr lang="nl-BE" altLang="fr-FR" sz="2600" dirty="0">
              <a:solidFill>
                <a:schemeClr val="bg1"/>
              </a:solidFill>
              <a:latin typeface="+mj-lt"/>
            </a:endParaRPr>
          </a:p>
          <a:p>
            <a:pPr algn="ctr" eaLnBrk="1" hangingPunct="1">
              <a:spcBef>
                <a:spcPct val="0"/>
              </a:spcBef>
              <a:buFontTx/>
              <a:buNone/>
            </a:pPr>
            <a:endParaRPr lang="nl-BE" altLang="fr-FR" sz="2600" dirty="0">
              <a:solidFill>
                <a:schemeClr val="bg1"/>
              </a:solidFill>
              <a:latin typeface="+mj-lt"/>
            </a:endParaRPr>
          </a:p>
          <a:p>
            <a:pPr algn="ctr" eaLnBrk="1" hangingPunct="1">
              <a:spcBef>
                <a:spcPct val="0"/>
              </a:spcBef>
              <a:buFontTx/>
              <a:buNone/>
            </a:pPr>
            <a:r>
              <a:rPr lang="nl-BE" altLang="fr-FR" sz="2600" dirty="0">
                <a:solidFill>
                  <a:schemeClr val="bg1"/>
                </a:solidFill>
                <a:latin typeface="+mj-lt"/>
                <a:hlinkClick r:id="rId5"/>
              </a:rPr>
              <a:t>www.gbif.org</a:t>
            </a:r>
            <a:r>
              <a:rPr lang="nl-BE" altLang="fr-FR" sz="2600" dirty="0">
                <a:solidFill>
                  <a:schemeClr val="bg1"/>
                </a:solidFill>
                <a:latin typeface="+mj-lt"/>
              </a:rPr>
              <a:t> / www.gbif.fr</a:t>
            </a:r>
          </a:p>
          <a:p>
            <a:pPr eaLnBrk="1" hangingPunct="1">
              <a:spcBef>
                <a:spcPct val="0"/>
              </a:spcBef>
              <a:buFontTx/>
              <a:buNone/>
            </a:pPr>
            <a:endParaRPr lang="nl-BE" altLang="fr-FR" sz="2400" dirty="0">
              <a:solidFill>
                <a:schemeClr val="bg1"/>
              </a:solidFill>
              <a:latin typeface="Trebuchet MS" pitchFamily="34" charset="0"/>
            </a:endParaRPr>
          </a:p>
        </p:txBody>
      </p:sp>
      <p:pic>
        <p:nvPicPr>
          <p:cNvPr id="7177" name="Image 9" descr="logo_def.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48150" y="38100"/>
            <a:ext cx="1211263"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4613" y="0"/>
            <a:ext cx="31194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0750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1"/>
          <p:cNvSpPr>
            <a:spLocks noChangeArrowheads="1"/>
          </p:cNvSpPr>
          <p:nvPr/>
        </p:nvSpPr>
        <p:spPr bwMode="auto">
          <a:xfrm>
            <a:off x="136525" y="1370013"/>
            <a:ext cx="7138988" cy="518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ct val="90000"/>
              </a:lnSpc>
              <a:buClr>
                <a:srgbClr val="77933C"/>
              </a:buClr>
              <a:buSzPct val="130000"/>
              <a:buFont typeface="Arial" charset="0"/>
              <a:buChar char="•"/>
              <a:defRPr/>
            </a:pPr>
            <a:r>
              <a:rPr lang="fr-FR" sz="2000" b="1" dirty="0">
                <a:solidFill>
                  <a:srgbClr val="1F497D"/>
                </a:solidFill>
                <a:cs typeface="Arial" charset="0"/>
              </a:rPr>
              <a:t>Lancé en </a:t>
            </a:r>
            <a:r>
              <a:rPr lang="fr-FR" sz="2000" b="1" dirty="0" smtClean="0">
                <a:solidFill>
                  <a:srgbClr val="1F497D"/>
                </a:solidFill>
                <a:cs typeface="Arial" charset="0"/>
              </a:rPr>
              <a:t>2006</a:t>
            </a:r>
            <a:endParaRPr lang="fr-FR" sz="2000" b="1" dirty="0">
              <a:solidFill>
                <a:srgbClr val="1F497D"/>
              </a:solidFill>
              <a:cs typeface="Arial" charset="0"/>
            </a:endParaRPr>
          </a:p>
          <a:p>
            <a:pPr marL="342900" indent="-342900">
              <a:lnSpc>
                <a:spcPct val="90000"/>
              </a:lnSpc>
              <a:buClr>
                <a:srgbClr val="77933C"/>
              </a:buClr>
              <a:buSzPct val="130000"/>
              <a:buFont typeface="Arial" charset="0"/>
              <a:buChar char="•"/>
              <a:defRPr/>
            </a:pPr>
            <a:endParaRPr lang="fr-FR" sz="2000" dirty="0">
              <a:solidFill>
                <a:srgbClr val="1F497D"/>
              </a:solidFill>
              <a:cs typeface="Arial" charset="0"/>
            </a:endParaRPr>
          </a:p>
          <a:p>
            <a:pPr marL="342900" indent="-342900">
              <a:lnSpc>
                <a:spcPct val="90000"/>
              </a:lnSpc>
              <a:buClr>
                <a:srgbClr val="77933C"/>
              </a:buClr>
              <a:buSzPct val="130000"/>
              <a:buFont typeface="Arial" charset="0"/>
              <a:buChar char="•"/>
              <a:defRPr/>
            </a:pPr>
            <a:r>
              <a:rPr lang="fr-FR" sz="2000" b="1" dirty="0">
                <a:solidFill>
                  <a:srgbClr val="1F497D"/>
                </a:solidFill>
                <a:cs typeface="Arial" charset="0"/>
              </a:rPr>
              <a:t>Financé par le MESR </a:t>
            </a:r>
            <a:r>
              <a:rPr lang="fr-FR" sz="1800" dirty="0">
                <a:solidFill>
                  <a:srgbClr val="1F497D"/>
                </a:solidFill>
                <a:cs typeface="Arial" charset="0"/>
              </a:rPr>
              <a:t>(Ministère de l’Enseignement Supérieur et de la Recherche) à travers le projet </a:t>
            </a:r>
            <a:r>
              <a:rPr lang="fr-FR" sz="1800" b="1" dirty="0">
                <a:solidFill>
                  <a:srgbClr val="1F497D"/>
                </a:solidFill>
                <a:cs typeface="Arial" charset="0"/>
              </a:rPr>
              <a:t>e-</a:t>
            </a:r>
            <a:r>
              <a:rPr lang="fr-FR" sz="1800" b="1" dirty="0" err="1">
                <a:solidFill>
                  <a:srgbClr val="1F497D"/>
                </a:solidFill>
                <a:cs typeface="Arial" charset="0"/>
              </a:rPr>
              <a:t>ReColNat</a:t>
            </a:r>
            <a:r>
              <a:rPr lang="fr-FR" sz="1800" b="1" dirty="0">
                <a:solidFill>
                  <a:srgbClr val="1F497D"/>
                </a:solidFill>
                <a:cs typeface="Arial" charset="0"/>
              </a:rPr>
              <a:t> </a:t>
            </a:r>
            <a:r>
              <a:rPr lang="fr-FR" sz="1800" dirty="0">
                <a:solidFill>
                  <a:srgbClr val="1F497D"/>
                </a:solidFill>
                <a:cs typeface="Arial" charset="0"/>
              </a:rPr>
              <a:t>(ANR-11-INBS-0004 e-</a:t>
            </a:r>
            <a:r>
              <a:rPr lang="fr-FR" sz="1800" dirty="0" err="1">
                <a:solidFill>
                  <a:srgbClr val="1F497D"/>
                </a:solidFill>
                <a:cs typeface="Arial" charset="0"/>
              </a:rPr>
              <a:t>ReColNat</a:t>
            </a:r>
            <a:r>
              <a:rPr lang="en-US" sz="1800" dirty="0">
                <a:solidFill>
                  <a:srgbClr val="1F497D"/>
                </a:solidFill>
                <a:cs typeface="Arial" charset="0"/>
              </a:rPr>
              <a:t> )</a:t>
            </a:r>
          </a:p>
          <a:p>
            <a:pPr marL="342900" indent="-342900">
              <a:lnSpc>
                <a:spcPct val="90000"/>
              </a:lnSpc>
              <a:buClr>
                <a:srgbClr val="77933C"/>
              </a:buClr>
              <a:buSzPct val="130000"/>
              <a:buFont typeface="Arial" charset="0"/>
              <a:buChar char="•"/>
              <a:defRPr/>
            </a:pPr>
            <a:endParaRPr lang="fr-FR" sz="2000" dirty="0">
              <a:solidFill>
                <a:srgbClr val="1F497D"/>
              </a:solidFill>
              <a:cs typeface="Arial" charset="0"/>
            </a:endParaRPr>
          </a:p>
          <a:p>
            <a:pPr marL="342900" indent="-342900">
              <a:lnSpc>
                <a:spcPct val="90000"/>
              </a:lnSpc>
              <a:buClr>
                <a:srgbClr val="77933C"/>
              </a:buClr>
              <a:buSzPct val="130000"/>
              <a:buFont typeface="Arial" charset="0"/>
              <a:buChar char="•"/>
              <a:defRPr/>
            </a:pPr>
            <a:r>
              <a:rPr lang="fr-FR" sz="2000" b="1" dirty="0">
                <a:solidFill>
                  <a:srgbClr val="1F497D"/>
                </a:solidFill>
                <a:cs typeface="Arial" charset="0"/>
              </a:rPr>
              <a:t>Intégré au MNHN </a:t>
            </a:r>
            <a:r>
              <a:rPr lang="fr-FR" sz="1800" dirty="0">
                <a:solidFill>
                  <a:srgbClr val="1F497D"/>
                </a:solidFill>
                <a:cs typeface="Arial" charset="0"/>
              </a:rPr>
              <a:t>(Muséum National d’Histoire Naturelle) sous la Direction des collections</a:t>
            </a:r>
          </a:p>
          <a:p>
            <a:pPr marL="342900" indent="-342900">
              <a:lnSpc>
                <a:spcPct val="90000"/>
              </a:lnSpc>
              <a:buClr>
                <a:srgbClr val="77933C"/>
              </a:buClr>
              <a:buSzPct val="130000"/>
              <a:buFont typeface="Arial" charset="0"/>
              <a:buChar char="•"/>
              <a:defRPr/>
            </a:pPr>
            <a:endParaRPr lang="fr-FR" sz="2000" dirty="0">
              <a:solidFill>
                <a:srgbClr val="1F497D"/>
              </a:solidFill>
              <a:cs typeface="Arial" charset="0"/>
            </a:endParaRPr>
          </a:p>
          <a:p>
            <a:pPr marL="342900" indent="-342900">
              <a:lnSpc>
                <a:spcPct val="90000"/>
              </a:lnSpc>
              <a:buClr>
                <a:srgbClr val="77933C"/>
              </a:buClr>
              <a:buSzPct val="130000"/>
              <a:buFont typeface="Arial" charset="0"/>
              <a:buChar char="•"/>
              <a:defRPr/>
            </a:pPr>
            <a:r>
              <a:rPr lang="fr-FR" sz="2000" b="1" dirty="0">
                <a:solidFill>
                  <a:srgbClr val="1F497D"/>
                </a:solidFill>
                <a:cs typeface="Arial" charset="0"/>
              </a:rPr>
              <a:t>Suit le plan de travail défini au niveau international :</a:t>
            </a:r>
            <a:r>
              <a:rPr lang="fr-FR" sz="2000" dirty="0">
                <a:solidFill>
                  <a:srgbClr val="1F497D"/>
                </a:solidFill>
                <a:cs typeface="Arial" charset="0"/>
              </a:rPr>
              <a:t> </a:t>
            </a:r>
          </a:p>
          <a:p>
            <a:pPr lvl="1">
              <a:lnSpc>
                <a:spcPct val="90000"/>
              </a:lnSpc>
              <a:buClr>
                <a:srgbClr val="77933C"/>
              </a:buClr>
              <a:buSzPct val="130000"/>
              <a:defRPr/>
            </a:pPr>
            <a:r>
              <a:rPr lang="fr-FR" sz="1800" dirty="0">
                <a:solidFill>
                  <a:srgbClr val="1F497D"/>
                </a:solidFill>
                <a:cs typeface="Arial" charset="0"/>
              </a:rPr>
              <a:t>     GBIF </a:t>
            </a:r>
            <a:r>
              <a:rPr lang="fr-FR" sz="1800" dirty="0" err="1">
                <a:solidFill>
                  <a:srgbClr val="1F497D"/>
                </a:solidFill>
                <a:cs typeface="Arial" charset="0"/>
              </a:rPr>
              <a:t>Strategic</a:t>
            </a:r>
            <a:r>
              <a:rPr lang="fr-FR" sz="1800" dirty="0">
                <a:solidFill>
                  <a:srgbClr val="1F497D"/>
                </a:solidFill>
                <a:cs typeface="Arial" charset="0"/>
              </a:rPr>
              <a:t> Plan 2012-2016</a:t>
            </a:r>
          </a:p>
          <a:p>
            <a:pPr lvl="1">
              <a:lnSpc>
                <a:spcPct val="90000"/>
              </a:lnSpc>
              <a:buClr>
                <a:srgbClr val="77933C"/>
              </a:buClr>
              <a:buSzPct val="130000"/>
              <a:defRPr/>
            </a:pPr>
            <a:endParaRPr lang="fr-FR" sz="1800" b="1" dirty="0">
              <a:solidFill>
                <a:srgbClr val="1F497D"/>
              </a:solidFill>
              <a:cs typeface="Arial" charset="0"/>
            </a:endParaRPr>
          </a:p>
          <a:p>
            <a:pPr marL="800100" lvl="1" indent="-342900">
              <a:lnSpc>
                <a:spcPct val="90000"/>
              </a:lnSpc>
              <a:buClr>
                <a:srgbClr val="77933C"/>
              </a:buClr>
              <a:buSzPct val="130000"/>
              <a:buFont typeface="Arial"/>
              <a:buChar char="•"/>
              <a:defRPr/>
            </a:pPr>
            <a:r>
              <a:rPr lang="fr-FR" sz="2000" b="1" dirty="0">
                <a:solidFill>
                  <a:srgbClr val="1F497D"/>
                </a:solidFill>
                <a:cs typeface="Arial" charset="0"/>
              </a:rPr>
              <a:t>Comité de pilotage (1 réunion par an)</a:t>
            </a:r>
            <a:endParaRPr lang="fr-FR" sz="2000" b="1" dirty="0">
              <a:solidFill>
                <a:srgbClr val="000000"/>
              </a:solidFill>
              <a:cs typeface="Arial" charset="0"/>
            </a:endParaRPr>
          </a:p>
          <a:p>
            <a:pPr marL="828675" lvl="2">
              <a:lnSpc>
                <a:spcPct val="90000"/>
              </a:lnSpc>
              <a:spcBef>
                <a:spcPts val="600"/>
              </a:spcBef>
              <a:buClr>
                <a:srgbClr val="008000"/>
              </a:buClr>
              <a:buSzPct val="45000"/>
              <a:buFont typeface="Wingdings" charset="0"/>
              <a:buChar char=""/>
              <a:defRPr/>
            </a:pPr>
            <a:r>
              <a:rPr lang="fr-FR" sz="1500" dirty="0">
                <a:solidFill>
                  <a:srgbClr val="000000"/>
                </a:solidFill>
                <a:cs typeface="Arial" charset="0"/>
              </a:rPr>
              <a:t> </a:t>
            </a:r>
            <a:r>
              <a:rPr lang="fr-FR" sz="1500" dirty="0">
                <a:solidFill>
                  <a:srgbClr val="1F497D"/>
                </a:solidFill>
                <a:cs typeface="Arial" charset="0"/>
              </a:rPr>
              <a:t>Ministère de l’Enseignement Supérieur et de la Recherche</a:t>
            </a:r>
          </a:p>
          <a:p>
            <a:pPr marL="828675" lvl="2">
              <a:lnSpc>
                <a:spcPct val="90000"/>
              </a:lnSpc>
              <a:spcBef>
                <a:spcPts val="600"/>
              </a:spcBef>
              <a:buClr>
                <a:srgbClr val="008000"/>
              </a:buClr>
              <a:buSzPct val="45000"/>
              <a:buFont typeface="Wingdings" charset="0"/>
              <a:buChar char=""/>
              <a:defRPr/>
            </a:pPr>
            <a:r>
              <a:rPr lang="fr-FR" sz="1500" dirty="0">
                <a:solidFill>
                  <a:srgbClr val="1F497D"/>
                </a:solidFill>
                <a:cs typeface="Arial" charset="0"/>
              </a:rPr>
              <a:t> Ministère des Affaires Etrangères</a:t>
            </a:r>
          </a:p>
          <a:p>
            <a:pPr marL="828675" lvl="2">
              <a:lnSpc>
                <a:spcPct val="90000"/>
              </a:lnSpc>
              <a:spcBef>
                <a:spcPts val="600"/>
              </a:spcBef>
              <a:buClr>
                <a:srgbClr val="008000"/>
              </a:buClr>
              <a:buSzPct val="45000"/>
              <a:buFont typeface="Wingdings" charset="0"/>
              <a:buChar char=""/>
              <a:defRPr/>
            </a:pPr>
            <a:r>
              <a:rPr lang="fr-FR" sz="1500" dirty="0">
                <a:solidFill>
                  <a:srgbClr val="1F497D"/>
                </a:solidFill>
                <a:cs typeface="Arial" charset="0"/>
              </a:rPr>
              <a:t> Ministère de l’Ecologie, du Développement Durable et de l’Energie</a:t>
            </a:r>
          </a:p>
          <a:p>
            <a:pPr marL="828675" lvl="2">
              <a:lnSpc>
                <a:spcPct val="90000"/>
              </a:lnSpc>
              <a:spcBef>
                <a:spcPts val="600"/>
              </a:spcBef>
              <a:buClr>
                <a:srgbClr val="008000"/>
              </a:buClr>
              <a:buSzPct val="45000"/>
              <a:buFont typeface="Wingdings" charset="0"/>
              <a:buChar char=""/>
              <a:defRPr/>
            </a:pPr>
            <a:r>
              <a:rPr lang="fr-FR" sz="1500" dirty="0">
                <a:solidFill>
                  <a:srgbClr val="1F497D"/>
                </a:solidFill>
                <a:cs typeface="Arial" charset="0"/>
              </a:rPr>
              <a:t> Ministère de l’Agriculture, de l’Agroalimentaire et de la Forêt</a:t>
            </a:r>
          </a:p>
          <a:p>
            <a:pPr marL="828675" lvl="2">
              <a:lnSpc>
                <a:spcPct val="90000"/>
              </a:lnSpc>
              <a:spcBef>
                <a:spcPts val="600"/>
              </a:spcBef>
              <a:buClr>
                <a:srgbClr val="008000"/>
              </a:buClr>
              <a:buSzPct val="45000"/>
              <a:buFont typeface="Wingdings" charset="0"/>
              <a:buChar char=""/>
              <a:defRPr/>
            </a:pPr>
            <a:r>
              <a:rPr lang="fr-FR" sz="1500" dirty="0">
                <a:solidFill>
                  <a:srgbClr val="1F497D"/>
                </a:solidFill>
                <a:cs typeface="Arial" charset="0"/>
              </a:rPr>
              <a:t> Institutions de recherche &amp; Universités (FRB, IP, IRD, IFREMER, CIRAD, INRA, MNHN, </a:t>
            </a:r>
            <a:r>
              <a:rPr lang="fr-FR" sz="1500" dirty="0" err="1">
                <a:solidFill>
                  <a:srgbClr val="1F497D"/>
                </a:solidFill>
                <a:cs typeface="Arial" charset="0"/>
              </a:rPr>
              <a:t>Univ</a:t>
            </a:r>
            <a:r>
              <a:rPr lang="fr-FR" sz="1500" dirty="0">
                <a:solidFill>
                  <a:srgbClr val="1F497D"/>
                </a:solidFill>
                <a:cs typeface="Arial" charset="0"/>
              </a:rPr>
              <a:t>.)</a:t>
            </a:r>
            <a:endParaRPr lang="fr-FR" sz="2200" dirty="0">
              <a:solidFill>
                <a:srgbClr val="1F497D"/>
              </a:solidFill>
              <a:cs typeface="Arial" charset="0"/>
            </a:endParaRPr>
          </a:p>
        </p:txBody>
      </p:sp>
      <p:sp>
        <p:nvSpPr>
          <p:cNvPr id="79874" name="Rectangle 2"/>
          <p:cNvSpPr>
            <a:spLocks noChangeArrowheads="1"/>
          </p:cNvSpPr>
          <p:nvPr/>
        </p:nvSpPr>
        <p:spPr bwMode="auto">
          <a:xfrm>
            <a:off x="161429" y="341313"/>
            <a:ext cx="70136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3200" b="1" dirty="0">
                <a:solidFill>
                  <a:schemeClr val="tx2"/>
                </a:solidFill>
                <a:latin typeface="Calibri" charset="0"/>
              </a:rPr>
              <a:t>Fonctionnement du point </a:t>
            </a:r>
            <a:r>
              <a:rPr lang="fr-FR" sz="3200" b="1" dirty="0" smtClean="0">
                <a:solidFill>
                  <a:schemeClr val="tx2"/>
                </a:solidFill>
                <a:latin typeface="Calibri" charset="0"/>
              </a:rPr>
              <a:t>nodal français</a:t>
            </a:r>
            <a:endParaRPr lang="fr-FR" sz="3200" dirty="0"/>
          </a:p>
        </p:txBody>
      </p:sp>
      <p:sp>
        <p:nvSpPr>
          <p:cNvPr id="5" name="Rectangle 4"/>
          <p:cNvSpPr/>
          <p:nvPr/>
        </p:nvSpPr>
        <p:spPr>
          <a:xfrm>
            <a:off x="8197850" y="179388"/>
            <a:ext cx="898525" cy="12827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chemeClr val="tx1"/>
              </a:solidFill>
            </a:endParaRPr>
          </a:p>
        </p:txBody>
      </p:sp>
      <p:pic>
        <p:nvPicPr>
          <p:cNvPr id="6" name="Image 9"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164996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51813" y="138113"/>
            <a:ext cx="952500" cy="11906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9458" name="Rectangle 6"/>
          <p:cNvSpPr>
            <a:spLocks noChangeArrowheads="1"/>
          </p:cNvSpPr>
          <p:nvPr/>
        </p:nvSpPr>
        <p:spPr bwMode="auto">
          <a:xfrm>
            <a:off x="392113" y="284163"/>
            <a:ext cx="50324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2800" b="1" dirty="0">
                <a:solidFill>
                  <a:schemeClr val="tx2"/>
                </a:solidFill>
                <a:cs typeface="Arial" charset="0"/>
              </a:rPr>
              <a:t>Les missions du point nodal</a:t>
            </a:r>
          </a:p>
        </p:txBody>
      </p:sp>
      <p:sp>
        <p:nvSpPr>
          <p:cNvPr id="19459" name="Rectangle 5"/>
          <p:cNvSpPr>
            <a:spLocks noChangeArrowheads="1"/>
          </p:cNvSpPr>
          <p:nvPr/>
        </p:nvSpPr>
        <p:spPr bwMode="auto">
          <a:xfrm>
            <a:off x="76408" y="847368"/>
            <a:ext cx="7354659" cy="693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hangingPunct="0">
              <a:lnSpc>
                <a:spcPct val="9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b="1" dirty="0">
                <a:solidFill>
                  <a:srgbClr val="1F497D"/>
                </a:solidFill>
                <a:cs typeface="Arial" charset="0"/>
              </a:rPr>
              <a:t>équipe de 7 personnes (dont 4 à temps plein) ayant pour mission:</a:t>
            </a:r>
          </a:p>
          <a:p>
            <a:pPr hangingPunct="0">
              <a:lnSpc>
                <a:spcPct val="9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000" b="1" dirty="0">
              <a:solidFill>
                <a:srgbClr val="000080"/>
              </a:solidFill>
              <a:cs typeface="Arial" charset="0"/>
            </a:endParaRPr>
          </a:p>
          <a:p>
            <a:pPr>
              <a:buClr>
                <a:srgbClr val="77933C"/>
              </a:buClr>
              <a:buSzPct val="13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dirty="0">
                <a:solidFill>
                  <a:srgbClr val="1F497D"/>
                </a:solidFill>
              </a:rPr>
              <a:t> Aider à la </a:t>
            </a:r>
            <a:r>
              <a:rPr lang="fr-FR" sz="2000" b="1" dirty="0">
                <a:solidFill>
                  <a:srgbClr val="1F497D"/>
                </a:solidFill>
              </a:rPr>
              <a:t>connexion des données </a:t>
            </a:r>
            <a:r>
              <a:rPr lang="fr-FR" sz="2000" dirty="0">
                <a:solidFill>
                  <a:srgbClr val="1F497D"/>
                </a:solidFill>
              </a:rPr>
              <a:t>sur le portail GBIF en suivant les standards, protocoles et outils du GBIF</a:t>
            </a:r>
          </a:p>
          <a:p>
            <a:pPr>
              <a:buClr>
                <a:srgbClr val="77933C"/>
              </a:buClr>
              <a:buSzPct val="13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2000" dirty="0">
              <a:solidFill>
                <a:srgbClr val="1F497D"/>
              </a:solidFill>
            </a:endParaRPr>
          </a:p>
          <a:p>
            <a:pPr>
              <a:buClr>
                <a:srgbClr val="77933C"/>
              </a:buClr>
              <a:buSzPct val="13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dirty="0">
                <a:solidFill>
                  <a:srgbClr val="1F497D"/>
                </a:solidFill>
              </a:rPr>
              <a:t> Assurer des </a:t>
            </a:r>
            <a:r>
              <a:rPr lang="fr-FR" sz="2000" b="1" dirty="0">
                <a:solidFill>
                  <a:srgbClr val="1F497D"/>
                </a:solidFill>
              </a:rPr>
              <a:t>actions de formation </a:t>
            </a:r>
            <a:r>
              <a:rPr lang="fr-FR" sz="2000" dirty="0">
                <a:solidFill>
                  <a:srgbClr val="1F497D"/>
                </a:solidFill>
              </a:rPr>
              <a:t>(connexion, qualité des données, utilisation des données)</a:t>
            </a:r>
          </a:p>
          <a:p>
            <a:pPr>
              <a:buClr>
                <a:srgbClr val="77933C"/>
              </a:buClr>
              <a:buSzPct val="13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2000" dirty="0">
              <a:solidFill>
                <a:srgbClr val="1F497D"/>
              </a:solidFill>
            </a:endParaRPr>
          </a:p>
          <a:p>
            <a:pPr>
              <a:buClr>
                <a:srgbClr val="77933C"/>
              </a:buClr>
              <a:buSzPct val="13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b="1" dirty="0">
                <a:solidFill>
                  <a:srgbClr val="1F497D"/>
                </a:solidFill>
              </a:rPr>
              <a:t> Collecter des métadonnées </a:t>
            </a:r>
            <a:r>
              <a:rPr lang="fr-FR" sz="2000" dirty="0">
                <a:solidFill>
                  <a:srgbClr val="1F497D"/>
                </a:solidFill>
              </a:rPr>
              <a:t>sur les ressources de données primaires</a:t>
            </a:r>
          </a:p>
          <a:p>
            <a:pPr>
              <a:buClr>
                <a:srgbClr val="77933C"/>
              </a:buClr>
              <a:buSzPct val="13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2000" dirty="0">
              <a:solidFill>
                <a:srgbClr val="1F497D"/>
              </a:solidFill>
            </a:endParaRPr>
          </a:p>
          <a:p>
            <a:pPr>
              <a:buClr>
                <a:srgbClr val="77933C"/>
              </a:buClr>
              <a:buSzPct val="13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b="1" dirty="0">
                <a:solidFill>
                  <a:srgbClr val="1F497D"/>
                </a:solidFill>
              </a:rPr>
              <a:t> Informer</a:t>
            </a:r>
            <a:r>
              <a:rPr lang="fr-FR" sz="2000" dirty="0">
                <a:solidFill>
                  <a:srgbClr val="1F497D"/>
                </a:solidFill>
              </a:rPr>
              <a:t> sur le GBIF, actions, appels à projet …</a:t>
            </a:r>
          </a:p>
          <a:p>
            <a:pPr>
              <a:buClr>
                <a:srgbClr val="77933C"/>
              </a:buClr>
              <a:buSzPct val="13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2000" dirty="0">
              <a:solidFill>
                <a:srgbClr val="1F497D"/>
              </a:solidFill>
            </a:endParaRPr>
          </a:p>
          <a:p>
            <a:pPr>
              <a:buClr>
                <a:srgbClr val="77933C"/>
              </a:buClr>
              <a:buSzPct val="13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b="1" dirty="0">
                <a:solidFill>
                  <a:srgbClr val="1F497D"/>
                </a:solidFill>
              </a:rPr>
              <a:t> Promouvoir et faciliter l’utilisation </a:t>
            </a:r>
            <a:r>
              <a:rPr lang="fr-FR" sz="2000" dirty="0">
                <a:solidFill>
                  <a:srgbClr val="1F497D"/>
                </a:solidFill>
              </a:rPr>
              <a:t>des données et des outils GBIF par les utilisateurs</a:t>
            </a:r>
          </a:p>
          <a:p>
            <a:pPr>
              <a:buClr>
                <a:srgbClr val="77933C"/>
              </a:buClr>
              <a:buSzPct val="13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2000" dirty="0">
              <a:solidFill>
                <a:srgbClr val="1F497D"/>
              </a:solidFill>
            </a:endParaRPr>
          </a:p>
          <a:p>
            <a:pPr>
              <a:buClr>
                <a:srgbClr val="77933C"/>
              </a:buClr>
              <a:buSzPct val="13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b="1" dirty="0">
                <a:solidFill>
                  <a:srgbClr val="1F497D"/>
                </a:solidFill>
              </a:rPr>
              <a:t> Collaborer avec les autres dispositifs </a:t>
            </a:r>
            <a:r>
              <a:rPr lang="fr-FR" sz="2000" dirty="0">
                <a:solidFill>
                  <a:srgbClr val="1F497D"/>
                </a:solidFill>
              </a:rPr>
              <a:t>nationaux et internationaux sur la Biodiversité, et avec le secrétariat du </a:t>
            </a:r>
            <a:r>
              <a:rPr lang="fr-FR" sz="1800" dirty="0">
                <a:solidFill>
                  <a:srgbClr val="1F497D"/>
                </a:solidFill>
              </a:rPr>
              <a:t>GBIF</a:t>
            </a:r>
          </a:p>
          <a:p>
            <a:pPr>
              <a:lnSpc>
                <a:spcPct val="127000"/>
              </a:lnSpc>
              <a:buClr>
                <a:srgbClr val="77933C"/>
              </a:buClr>
              <a:buSzPct val="8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2000" dirty="0">
              <a:solidFill>
                <a:srgbClr val="1F497D"/>
              </a:solidFill>
            </a:endParaRPr>
          </a:p>
          <a:p>
            <a:pPr>
              <a:lnSpc>
                <a:spcPct val="127000"/>
              </a:lnSpc>
              <a:buClr>
                <a:srgbClr val="77933C"/>
              </a:buClr>
              <a:buSzPct val="80000"/>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2000" dirty="0">
              <a:solidFill>
                <a:srgbClr val="1F497D"/>
              </a:solidFill>
            </a:endParaRPr>
          </a:p>
          <a:p>
            <a:pPr hangingPunct="0">
              <a:lnSpc>
                <a:spcPct val="9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2000" dirty="0">
              <a:solidFill>
                <a:srgbClr val="1F497D"/>
              </a:solidFill>
            </a:endParaRPr>
          </a:p>
        </p:txBody>
      </p:sp>
      <p:pic>
        <p:nvPicPr>
          <p:cNvPr id="5" name="Image 9"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5248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50800"/>
            <a:ext cx="9144000" cy="6739323"/>
          </a:xfrm>
          <a:prstGeom prst="rect">
            <a:avLst/>
          </a:prstGeom>
        </p:spPr>
      </p:pic>
      <p:sp>
        <p:nvSpPr>
          <p:cNvPr id="6" name="ZoneTexte 5"/>
          <p:cNvSpPr txBox="1"/>
          <p:nvPr/>
        </p:nvSpPr>
        <p:spPr>
          <a:xfrm>
            <a:off x="5898966" y="690023"/>
            <a:ext cx="1810625"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b="1" dirty="0" err="1" smtClean="0">
                <a:solidFill>
                  <a:schemeClr val="tx2"/>
                </a:solidFill>
                <a:cs typeface="Arial" charset="0"/>
              </a:rPr>
              <a:t>www.gbif.fr</a:t>
            </a:r>
            <a:endParaRPr lang="fr-FR" sz="2800" b="1" dirty="0">
              <a:solidFill>
                <a:schemeClr val="tx2"/>
              </a:solidFill>
              <a:cs typeface="Arial" charset="0"/>
            </a:endParaRPr>
          </a:p>
        </p:txBody>
      </p:sp>
    </p:spTree>
    <p:extLst>
      <p:ext uri="{BB962C8B-B14F-4D97-AF65-F5344CB8AC3E}">
        <p14:creationId xmlns:p14="http://schemas.microsoft.com/office/powerpoint/2010/main" val="30799327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51813" y="138113"/>
            <a:ext cx="952500" cy="11906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5" name="Image 9"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6"/>
          <p:cNvPicPr>
            <a:picLocks noChangeAspect="1"/>
          </p:cNvPicPr>
          <p:nvPr/>
        </p:nvPicPr>
        <p:blipFill>
          <a:blip r:embed="rId4"/>
          <a:stretch>
            <a:fillRect/>
          </a:stretch>
        </p:blipFill>
        <p:spPr>
          <a:xfrm>
            <a:off x="399624" y="38502"/>
            <a:ext cx="6469559" cy="67930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826125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51813" y="138113"/>
            <a:ext cx="952500" cy="11906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5" name="Image 9"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5"/>
          <p:cNvPicPr>
            <a:picLocks noChangeAspect="1"/>
          </p:cNvPicPr>
          <p:nvPr/>
        </p:nvPicPr>
        <p:blipFill>
          <a:blip r:embed="rId4"/>
          <a:stretch>
            <a:fillRect/>
          </a:stretch>
        </p:blipFill>
        <p:spPr>
          <a:xfrm>
            <a:off x="644948" y="41396"/>
            <a:ext cx="6107082" cy="6790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216450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ChangeArrowheads="1"/>
          </p:cNvSpPr>
          <p:nvPr/>
        </p:nvSpPr>
        <p:spPr bwMode="auto">
          <a:xfrm>
            <a:off x="1427163" y="279400"/>
            <a:ext cx="4587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sz="2800" b="1" dirty="0">
                <a:solidFill>
                  <a:schemeClr val="tx2"/>
                </a:solidFill>
                <a:cs typeface="Arial" charset="0"/>
              </a:rPr>
              <a:t>Données</a:t>
            </a:r>
            <a:r>
              <a:rPr lang="fr-FR" sz="2800" dirty="0">
                <a:cs typeface="Arial" charset="0"/>
              </a:rPr>
              <a:t> </a:t>
            </a:r>
            <a:r>
              <a:rPr lang="fr-FR" sz="2800" b="1" dirty="0">
                <a:solidFill>
                  <a:schemeClr val="tx2"/>
                </a:solidFill>
                <a:cs typeface="Arial" charset="0"/>
              </a:rPr>
              <a:t>connectées</a:t>
            </a:r>
          </a:p>
        </p:txBody>
      </p:sp>
      <p:sp>
        <p:nvSpPr>
          <p:cNvPr id="2" name="Rectangle 1"/>
          <p:cNvSpPr/>
          <p:nvPr/>
        </p:nvSpPr>
        <p:spPr>
          <a:xfrm>
            <a:off x="8151813" y="138113"/>
            <a:ext cx="952500" cy="11906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5604" name="Rectangle 2"/>
          <p:cNvSpPr>
            <a:spLocks noChangeArrowheads="1"/>
          </p:cNvSpPr>
          <p:nvPr/>
        </p:nvSpPr>
        <p:spPr bwMode="auto">
          <a:xfrm>
            <a:off x="2595563" y="6416675"/>
            <a:ext cx="22494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200">
                <a:hlinkClick r:id="rId3"/>
              </a:rPr>
              <a:t>http://www.gbif.org/country/FR</a:t>
            </a:r>
            <a:endParaRPr lang="fr-FR" sz="1200"/>
          </a:p>
          <a:p>
            <a:endParaRPr lang="fr-FR" sz="1800"/>
          </a:p>
        </p:txBody>
      </p:sp>
      <p:pic>
        <p:nvPicPr>
          <p:cNvPr id="3" name="Image 2"/>
          <p:cNvPicPr>
            <a:picLocks noChangeAspect="1"/>
          </p:cNvPicPr>
          <p:nvPr/>
        </p:nvPicPr>
        <p:blipFill>
          <a:blip r:embed="rId4"/>
          <a:stretch>
            <a:fillRect/>
          </a:stretch>
        </p:blipFill>
        <p:spPr>
          <a:xfrm>
            <a:off x="0" y="1193800"/>
            <a:ext cx="9144000" cy="4468731"/>
          </a:xfrm>
          <a:prstGeom prst="rect">
            <a:avLst/>
          </a:prstGeom>
        </p:spPr>
      </p:pic>
      <p:pic>
        <p:nvPicPr>
          <p:cNvPr id="6" name="Image 9" descr="logo_def.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49588" y="568933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2697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ZoneTexte 5"/>
          <p:cNvSpPr txBox="1">
            <a:spLocks noChangeArrowheads="1"/>
          </p:cNvSpPr>
          <p:nvPr/>
        </p:nvSpPr>
        <p:spPr bwMode="auto">
          <a:xfrm>
            <a:off x="155632" y="2554153"/>
            <a:ext cx="1366730" cy="523220"/>
          </a:xfrm>
          <a:prstGeom prst="rect">
            <a:avLst/>
          </a:prstGeom>
          <a:noFill/>
          <a:ln w="9525">
            <a:noFill/>
            <a:miter lim="800000"/>
            <a:headEnd/>
            <a:tailEnd/>
          </a:ln>
        </p:spPr>
        <p:txBody>
          <a:bodyPr wrap="none">
            <a:spAutoFit/>
          </a:bodyPr>
          <a:lstStyle/>
          <a:p>
            <a:r>
              <a:rPr lang="fr-FR" sz="2800" b="1" dirty="0">
                <a:solidFill>
                  <a:srgbClr val="86C54E"/>
                </a:solidFill>
                <a:latin typeface="+mj-lt"/>
              </a:rPr>
              <a:t>Objectif</a:t>
            </a:r>
          </a:p>
        </p:txBody>
      </p:sp>
      <p:sp>
        <p:nvSpPr>
          <p:cNvPr id="17412" name="ZoneTexte 6"/>
          <p:cNvSpPr txBox="1">
            <a:spLocks noChangeArrowheads="1"/>
          </p:cNvSpPr>
          <p:nvPr/>
        </p:nvSpPr>
        <p:spPr bwMode="auto">
          <a:xfrm>
            <a:off x="133350" y="3009865"/>
            <a:ext cx="7219950" cy="1200328"/>
          </a:xfrm>
          <a:prstGeom prst="rect">
            <a:avLst/>
          </a:prstGeom>
          <a:noFill/>
          <a:ln w="9525">
            <a:noFill/>
            <a:miter lim="800000"/>
            <a:headEnd/>
            <a:tailEnd/>
          </a:ln>
        </p:spPr>
        <p:txBody>
          <a:bodyPr>
            <a:spAutoFit/>
          </a:bodyPr>
          <a:lstStyle/>
          <a:p>
            <a:r>
              <a:rPr lang="en-GB" dirty="0">
                <a:solidFill>
                  <a:schemeClr val="bg2">
                    <a:lumMod val="25000"/>
                  </a:schemeClr>
                </a:solidFill>
                <a:latin typeface="+mj-lt"/>
              </a:rPr>
              <a:t>La </a:t>
            </a:r>
            <a:r>
              <a:rPr lang="fr-FR" dirty="0">
                <a:solidFill>
                  <a:schemeClr val="bg2">
                    <a:lumMod val="25000"/>
                  </a:schemeClr>
                </a:solidFill>
                <a:latin typeface="+mj-lt"/>
              </a:rPr>
              <a:t>diffusion </a:t>
            </a:r>
            <a:r>
              <a:rPr lang="fr-FR" b="1" dirty="0">
                <a:solidFill>
                  <a:schemeClr val="bg2">
                    <a:lumMod val="25000"/>
                  </a:schemeClr>
                </a:solidFill>
                <a:latin typeface="+mj-lt"/>
              </a:rPr>
              <a:t>libre, gratuite </a:t>
            </a:r>
            <a:r>
              <a:rPr lang="fr-FR" dirty="0">
                <a:solidFill>
                  <a:schemeClr val="bg2">
                    <a:lumMod val="25000"/>
                  </a:schemeClr>
                </a:solidFill>
                <a:latin typeface="+mj-lt"/>
              </a:rPr>
              <a:t>et </a:t>
            </a:r>
            <a:r>
              <a:rPr lang="fr-FR" b="1" dirty="0">
                <a:solidFill>
                  <a:schemeClr val="bg2">
                    <a:lumMod val="25000"/>
                  </a:schemeClr>
                </a:solidFill>
                <a:latin typeface="+mj-lt"/>
              </a:rPr>
              <a:t>universelle</a:t>
            </a:r>
            <a:r>
              <a:rPr lang="fr-FR" dirty="0">
                <a:solidFill>
                  <a:schemeClr val="bg2">
                    <a:lumMod val="25000"/>
                  </a:schemeClr>
                </a:solidFill>
                <a:latin typeface="+mj-lt"/>
              </a:rPr>
              <a:t>, via </a:t>
            </a:r>
            <a:r>
              <a:rPr lang="fr-FR" b="1" dirty="0">
                <a:solidFill>
                  <a:schemeClr val="bg2">
                    <a:lumMod val="25000"/>
                  </a:schemeClr>
                </a:solidFill>
                <a:latin typeface="+mj-lt"/>
              </a:rPr>
              <a:t>Internet</a:t>
            </a:r>
            <a:r>
              <a:rPr lang="fr-FR" dirty="0">
                <a:solidFill>
                  <a:schemeClr val="bg2">
                    <a:lumMod val="25000"/>
                  </a:schemeClr>
                </a:solidFill>
                <a:latin typeface="+mj-lt"/>
              </a:rPr>
              <a:t>, </a:t>
            </a:r>
            <a:endParaRPr lang="fr-FR" dirty="0" smtClean="0">
              <a:solidFill>
                <a:schemeClr val="bg2">
                  <a:lumMod val="25000"/>
                </a:schemeClr>
              </a:solidFill>
              <a:latin typeface="+mj-lt"/>
            </a:endParaRPr>
          </a:p>
          <a:p>
            <a:r>
              <a:rPr lang="fr-FR" dirty="0" smtClean="0">
                <a:solidFill>
                  <a:schemeClr val="bg2">
                    <a:lumMod val="25000"/>
                  </a:schemeClr>
                </a:solidFill>
                <a:latin typeface="+mj-lt"/>
              </a:rPr>
              <a:t>de </a:t>
            </a:r>
            <a:r>
              <a:rPr lang="fr-FR" dirty="0">
                <a:solidFill>
                  <a:schemeClr val="bg2">
                    <a:lumMod val="25000"/>
                  </a:schemeClr>
                </a:solidFill>
                <a:latin typeface="+mj-lt"/>
              </a:rPr>
              <a:t>données scientifiques et d'informations relatives à la </a:t>
            </a:r>
            <a:r>
              <a:rPr lang="fr-FR" b="1" dirty="0">
                <a:solidFill>
                  <a:schemeClr val="bg2">
                    <a:lumMod val="25000"/>
                  </a:schemeClr>
                </a:solidFill>
                <a:latin typeface="+mj-lt"/>
              </a:rPr>
              <a:t>biodiversité</a:t>
            </a:r>
          </a:p>
        </p:txBody>
      </p:sp>
      <p:sp>
        <p:nvSpPr>
          <p:cNvPr id="17413" name="ZoneTexte 7"/>
          <p:cNvSpPr txBox="1">
            <a:spLocks noChangeArrowheads="1"/>
          </p:cNvSpPr>
          <p:nvPr/>
        </p:nvSpPr>
        <p:spPr bwMode="auto">
          <a:xfrm>
            <a:off x="2382984" y="5108577"/>
            <a:ext cx="4966970" cy="1428083"/>
          </a:xfrm>
          <a:prstGeom prst="rect">
            <a:avLst/>
          </a:prstGeom>
          <a:noFill/>
          <a:ln w="9525">
            <a:noFill/>
            <a:miter lim="800000"/>
            <a:headEnd/>
            <a:tailEnd/>
          </a:ln>
        </p:spPr>
        <p:txBody>
          <a:bodyPr wrap="square">
            <a:spAutoFit/>
          </a:bodyPr>
          <a:lstStyle/>
          <a:p>
            <a:pPr>
              <a:lnSpc>
                <a:spcPct val="90000"/>
              </a:lnSpc>
              <a:spcBef>
                <a:spcPts val="2000"/>
              </a:spcBef>
            </a:pPr>
            <a:r>
              <a:rPr lang="fr-FR" noProof="1" smtClean="0">
                <a:solidFill>
                  <a:schemeClr val="bg2">
                    <a:lumMod val="25000"/>
                  </a:schemeClr>
                </a:solidFill>
                <a:latin typeface="+mj-lt"/>
              </a:rPr>
              <a:t>Créer des systèmes interopérables, formant ainsi un réseau mondial de bases de données scientifiques sur la biodiversité.</a:t>
            </a:r>
            <a:endParaRPr lang="fr-FR" noProof="1">
              <a:solidFill>
                <a:schemeClr val="bg2">
                  <a:lumMod val="25000"/>
                </a:schemeClr>
              </a:solidFill>
              <a:latin typeface="+mj-lt"/>
            </a:endParaRPr>
          </a:p>
        </p:txBody>
      </p:sp>
      <p:sp>
        <p:nvSpPr>
          <p:cNvPr id="17414" name="Rectangle 9"/>
          <p:cNvSpPr>
            <a:spLocks noChangeArrowheads="1"/>
          </p:cNvSpPr>
          <p:nvPr/>
        </p:nvSpPr>
        <p:spPr bwMode="auto">
          <a:xfrm>
            <a:off x="2427548" y="4523802"/>
            <a:ext cx="1378262" cy="584775"/>
          </a:xfrm>
          <a:prstGeom prst="rect">
            <a:avLst/>
          </a:prstGeom>
          <a:noFill/>
          <a:ln w="9525">
            <a:noFill/>
            <a:miter lim="800000"/>
            <a:headEnd/>
            <a:tailEnd/>
          </a:ln>
        </p:spPr>
        <p:txBody>
          <a:bodyPr wrap="none">
            <a:spAutoFit/>
          </a:bodyPr>
          <a:lstStyle/>
          <a:p>
            <a:r>
              <a:rPr lang="fr-FR" sz="3200" b="1" dirty="0">
                <a:solidFill>
                  <a:srgbClr val="86C54E"/>
                </a:solidFill>
                <a:latin typeface="+mj-lt"/>
              </a:rPr>
              <a:t>Moyen</a:t>
            </a:r>
          </a:p>
        </p:txBody>
      </p:sp>
      <p:sp>
        <p:nvSpPr>
          <p:cNvPr id="11" name="Rectangle 10"/>
          <p:cNvSpPr>
            <a:spLocks noChangeArrowheads="1"/>
          </p:cNvSpPr>
          <p:nvPr/>
        </p:nvSpPr>
        <p:spPr bwMode="auto">
          <a:xfrm>
            <a:off x="155632" y="3077373"/>
            <a:ext cx="6988175" cy="1122370"/>
          </a:xfrm>
          <a:prstGeom prst="rect">
            <a:avLst/>
          </a:prstGeom>
          <a:noFill/>
          <a:ln w="9525">
            <a:solidFill>
              <a:srgbClr val="7F7F7F"/>
            </a:solidFill>
            <a:miter lim="800000"/>
            <a:headEnd/>
            <a:tailEnd/>
          </a:ln>
          <a:effectLst>
            <a:outerShdw dist="23000" dir="5400000" rotWithShape="0">
              <a:srgbClr val="7F7F7F">
                <a:alpha val="34998"/>
              </a:srgbClr>
            </a:outerShdw>
          </a:effectLst>
        </p:spPr>
        <p:txBody>
          <a:bodyPr anchor="ctr"/>
          <a:lstStyle/>
          <a:p>
            <a:pPr algn="ctr">
              <a:defRPr/>
            </a:pPr>
            <a:endParaRPr lang="fr-FR" sz="1800">
              <a:solidFill>
                <a:schemeClr val="lt1"/>
              </a:solidFill>
              <a:latin typeface="+mn-lt"/>
              <a:ea typeface="+mn-ea"/>
            </a:endParaRPr>
          </a:p>
        </p:txBody>
      </p:sp>
      <p:sp>
        <p:nvSpPr>
          <p:cNvPr id="13" name="Rectangle 12"/>
          <p:cNvSpPr>
            <a:spLocks noChangeArrowheads="1"/>
          </p:cNvSpPr>
          <p:nvPr/>
        </p:nvSpPr>
        <p:spPr bwMode="auto">
          <a:xfrm>
            <a:off x="2427548" y="5108577"/>
            <a:ext cx="4693977" cy="1428084"/>
          </a:xfrm>
          <a:prstGeom prst="rect">
            <a:avLst/>
          </a:prstGeom>
          <a:noFill/>
          <a:ln w="9525">
            <a:solidFill>
              <a:srgbClr val="7F7F7F"/>
            </a:solidFill>
            <a:miter lim="800000"/>
            <a:headEnd/>
            <a:tailEnd/>
          </a:ln>
          <a:effectLst>
            <a:outerShdw dist="23000" dir="5400000" rotWithShape="0">
              <a:srgbClr val="7F7F7F">
                <a:alpha val="34998"/>
              </a:srgbClr>
            </a:outerShdw>
          </a:effectLst>
        </p:spPr>
        <p:txBody>
          <a:bodyPr anchor="ctr"/>
          <a:lstStyle/>
          <a:p>
            <a:pPr algn="ctr">
              <a:defRPr/>
            </a:pPr>
            <a:endParaRPr lang="fr-FR" sz="1800">
              <a:solidFill>
                <a:schemeClr val="lt1"/>
              </a:solidFill>
              <a:latin typeface="+mn-lt"/>
              <a:ea typeface="+mn-ea"/>
            </a:endParaRPr>
          </a:p>
        </p:txBody>
      </p:sp>
      <p:pic>
        <p:nvPicPr>
          <p:cNvPr id="17417" name="Image 13" descr="terre.tiff"/>
          <p:cNvPicPr>
            <a:picLocks noChangeAspect="1"/>
          </p:cNvPicPr>
          <p:nvPr/>
        </p:nvPicPr>
        <p:blipFill>
          <a:blip r:embed="rId3"/>
          <a:srcRect/>
          <a:stretch>
            <a:fillRect/>
          </a:stretch>
        </p:blipFill>
        <p:spPr bwMode="auto">
          <a:xfrm>
            <a:off x="101486" y="4364280"/>
            <a:ext cx="2306436" cy="2391410"/>
          </a:xfrm>
          <a:prstGeom prst="rect">
            <a:avLst/>
          </a:prstGeom>
          <a:noFill/>
          <a:ln w="9525">
            <a:noFill/>
            <a:miter lim="800000"/>
            <a:headEnd/>
            <a:tailEnd/>
          </a:ln>
        </p:spPr>
      </p:pic>
      <p:sp>
        <p:nvSpPr>
          <p:cNvPr id="10" name="Rectangle 2"/>
          <p:cNvSpPr txBox="1">
            <a:spLocks noChangeArrowheads="1"/>
          </p:cNvSpPr>
          <p:nvPr/>
        </p:nvSpPr>
        <p:spPr bwMode="auto">
          <a:xfrm>
            <a:off x="0" y="-70167"/>
            <a:ext cx="7772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algn="ctr" defTabSz="914400" eaLnBrk="1" hangingPunct="1">
              <a:spcBef>
                <a:spcPct val="0"/>
              </a:spcBef>
              <a:buFontTx/>
              <a:buNone/>
            </a:pPr>
            <a:r>
              <a:rPr lang="fr-FR" altLang="fr-FR" sz="4000" b="1" dirty="0" smtClean="0">
                <a:solidFill>
                  <a:schemeClr val="bg2">
                    <a:lumMod val="25000"/>
                  </a:schemeClr>
                </a:solidFill>
              </a:rPr>
              <a:t>Qu’est-ce que le GBIF</a:t>
            </a:r>
            <a:r>
              <a:rPr lang="fr-FR" altLang="fr-FR" sz="4000" b="1" dirty="0">
                <a:solidFill>
                  <a:schemeClr val="bg2">
                    <a:lumMod val="25000"/>
                  </a:schemeClr>
                </a:solidFill>
              </a:rPr>
              <a:t>?</a:t>
            </a:r>
          </a:p>
        </p:txBody>
      </p:sp>
      <p:pic>
        <p:nvPicPr>
          <p:cNvPr id="12" name="Image 9" descr="logo_def.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260350" y="1477892"/>
            <a:ext cx="6651581" cy="830997"/>
          </a:xfrm>
          <a:prstGeom prst="rect">
            <a:avLst/>
          </a:prstGeom>
          <a:noFill/>
        </p:spPr>
        <p:txBody>
          <a:bodyPr wrap="none" rtlCol="0">
            <a:spAutoFit/>
          </a:bodyPr>
          <a:lstStyle/>
          <a:p>
            <a:r>
              <a:rPr lang="fr-FR" altLang="fr-FR" dirty="0" smtClean="0">
                <a:solidFill>
                  <a:schemeClr val="bg2">
                    <a:lumMod val="25000"/>
                  </a:schemeClr>
                </a:solidFill>
              </a:rPr>
              <a:t>Programme intergouvernemental créé </a:t>
            </a:r>
            <a:r>
              <a:rPr lang="fr-FR" altLang="fr-FR" dirty="0">
                <a:solidFill>
                  <a:schemeClr val="bg2">
                    <a:lumMod val="25000"/>
                  </a:schemeClr>
                </a:solidFill>
              </a:rPr>
              <a:t>en 2001, </a:t>
            </a:r>
            <a:endParaRPr lang="fr-FR" altLang="fr-FR" dirty="0" smtClean="0">
              <a:solidFill>
                <a:schemeClr val="bg2">
                  <a:lumMod val="25000"/>
                </a:schemeClr>
              </a:solidFill>
            </a:endParaRPr>
          </a:p>
          <a:p>
            <a:r>
              <a:rPr lang="fr-FR" altLang="fr-FR" dirty="0" smtClean="0">
                <a:solidFill>
                  <a:schemeClr val="bg2">
                    <a:lumMod val="25000"/>
                  </a:schemeClr>
                </a:solidFill>
              </a:rPr>
              <a:t>à </a:t>
            </a:r>
            <a:r>
              <a:rPr lang="fr-FR" altLang="fr-FR" dirty="0">
                <a:solidFill>
                  <a:schemeClr val="bg2">
                    <a:lumMod val="25000"/>
                  </a:schemeClr>
                </a:solidFill>
              </a:rPr>
              <a:t>l’initiative du comité scientifique de l’OCDE</a:t>
            </a:r>
          </a:p>
        </p:txBody>
      </p:sp>
    </p:spTree>
    <p:extLst>
      <p:ext uri="{BB962C8B-B14F-4D97-AF65-F5344CB8AC3E}">
        <p14:creationId xmlns:p14="http://schemas.microsoft.com/office/powerpoint/2010/main" val="37027167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5" name="Rectangle 3"/>
          <p:cNvSpPr>
            <a:spLocks noChangeArrowheads="1"/>
          </p:cNvSpPr>
          <p:nvPr/>
        </p:nvSpPr>
        <p:spPr bwMode="auto">
          <a:xfrm>
            <a:off x="991158" y="31750"/>
            <a:ext cx="7507803" cy="51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2452" rIns="81639" bIns="42452">
            <a:spAutoFit/>
          </a:bodyPr>
          <a:lstStyle/>
          <a:p>
            <a: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en-GB" sz="2800" b="1" dirty="0">
                <a:solidFill>
                  <a:schemeClr val="tx2"/>
                </a:solidFill>
                <a:cs typeface="Arial" charset="0"/>
              </a:rPr>
              <a:t>Qui </a:t>
            </a:r>
            <a:r>
              <a:rPr lang="en-GB" sz="2800" b="1" dirty="0" err="1">
                <a:solidFill>
                  <a:schemeClr val="tx2"/>
                </a:solidFill>
                <a:cs typeface="Arial" charset="0"/>
              </a:rPr>
              <a:t>sont</a:t>
            </a:r>
            <a:r>
              <a:rPr lang="en-GB" sz="2800" b="1" dirty="0">
                <a:solidFill>
                  <a:schemeClr val="tx2"/>
                </a:solidFill>
                <a:cs typeface="Arial" charset="0"/>
              </a:rPr>
              <a:t> les </a:t>
            </a:r>
            <a:r>
              <a:rPr lang="en-GB" sz="2800" b="1" dirty="0" err="1">
                <a:solidFill>
                  <a:schemeClr val="tx2"/>
                </a:solidFill>
                <a:cs typeface="Arial" charset="0"/>
              </a:rPr>
              <a:t>éditeurs</a:t>
            </a:r>
            <a:r>
              <a:rPr lang="en-GB" sz="2800" b="1" dirty="0">
                <a:solidFill>
                  <a:schemeClr val="tx2"/>
                </a:solidFill>
                <a:cs typeface="Arial" charset="0"/>
              </a:rPr>
              <a:t> de </a:t>
            </a:r>
            <a:r>
              <a:rPr lang="en-GB" sz="2800" b="1" dirty="0" err="1">
                <a:solidFill>
                  <a:schemeClr val="tx2"/>
                </a:solidFill>
                <a:cs typeface="Arial" charset="0"/>
              </a:rPr>
              <a:t>données</a:t>
            </a:r>
            <a:r>
              <a:rPr lang="en-GB" sz="2800" b="1" dirty="0">
                <a:solidFill>
                  <a:schemeClr val="tx2"/>
                </a:solidFill>
                <a:cs typeface="Arial" charset="0"/>
              </a:rPr>
              <a:t> </a:t>
            </a:r>
            <a:r>
              <a:rPr lang="en-GB" sz="2800" b="1" dirty="0" err="1">
                <a:solidFill>
                  <a:schemeClr val="tx2"/>
                </a:solidFill>
                <a:cs typeface="Arial" charset="0"/>
              </a:rPr>
              <a:t>français</a:t>
            </a:r>
            <a:r>
              <a:rPr lang="en-GB" sz="2800" b="1" dirty="0">
                <a:solidFill>
                  <a:schemeClr val="tx2"/>
                </a:solidFill>
                <a:cs typeface="Arial" charset="0"/>
              </a:rPr>
              <a:t>? </a:t>
            </a:r>
          </a:p>
        </p:txBody>
      </p:sp>
      <p:pic>
        <p:nvPicPr>
          <p:cNvPr id="6758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3" y="6091238"/>
            <a:ext cx="32686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758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63" y="1722438"/>
            <a:ext cx="77470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7588" name="Rectangle 7"/>
          <p:cNvSpPr>
            <a:spLocks noChangeArrowheads="1"/>
          </p:cNvSpPr>
          <p:nvPr/>
        </p:nvSpPr>
        <p:spPr bwMode="auto">
          <a:xfrm>
            <a:off x="5207000" y="3289300"/>
            <a:ext cx="1565275" cy="561975"/>
          </a:xfrm>
          <a:prstGeom prst="rect">
            <a:avLst/>
          </a:prstGeom>
          <a:solidFill>
            <a:srgbClr val="3333CC"/>
          </a:solidFill>
          <a:ln w="9360">
            <a:solidFill>
              <a:srgbClr val="000000"/>
            </a:solidFill>
            <a:round/>
            <a:headEnd/>
            <a:tailEnd/>
          </a:ln>
        </p:spPr>
        <p:txBody>
          <a:bodyPr wrap="none" lIns="82945" tIns="41473" rIns="82945" bIns="41473" anchor="ctr"/>
          <a:lstStyle/>
          <a:p>
            <a:endParaRPr lang="fr-FR" sz="1800"/>
          </a:p>
        </p:txBody>
      </p:sp>
      <p:pic>
        <p:nvPicPr>
          <p:cNvPr id="6758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0188" y="3402013"/>
            <a:ext cx="16954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759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763" y="2373313"/>
            <a:ext cx="674687"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759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3988" y="1706563"/>
            <a:ext cx="1439862"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7592"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1888" y="1766888"/>
            <a:ext cx="7334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7593"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9950" y="1744663"/>
            <a:ext cx="1633538"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7594" name="Text Box 16"/>
          <p:cNvSpPr txBox="1">
            <a:spLocks noChangeArrowheads="1"/>
          </p:cNvSpPr>
          <p:nvPr/>
        </p:nvSpPr>
        <p:spPr bwMode="auto">
          <a:xfrm>
            <a:off x="6111875" y="6334125"/>
            <a:ext cx="2828287" cy="42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2452" rIns="81639" bIns="42452">
            <a:spAutoFit/>
          </a:bodyPr>
          <a:lstStyle>
            <a:lvl1pPr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Arial" charset="0"/>
                <a:ea typeface="ＭＳ Ｐゴシック" charset="0"/>
                <a:cs typeface="ＭＳ Ｐゴシック" charset="0"/>
              </a:defRPr>
            </a:lvl1pPr>
            <a:lvl2pPr marL="742950" indent="-28575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Arial" charset="0"/>
                <a:ea typeface="ＭＳ Ｐゴシック" charset="0"/>
              </a:defRPr>
            </a:lvl2pPr>
            <a:lvl3pPr marL="11430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Arial" charset="0"/>
                <a:ea typeface="ＭＳ Ｐゴシック" charset="0"/>
              </a:defRPr>
            </a:lvl3pPr>
            <a:lvl4pPr marL="16002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Arial" charset="0"/>
                <a:ea typeface="ＭＳ Ｐゴシック" charset="0"/>
              </a:defRPr>
            </a:lvl4pPr>
            <a:lvl5pPr marL="2057400" indent="-228600" eaLnBrk="0" hangingPunct="0">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sz="2400">
                <a:solidFill>
                  <a:schemeClr val="tx1"/>
                </a:solidFill>
                <a:latin typeface="Arial" charset="0"/>
                <a:ea typeface="ＭＳ Ｐゴシック" charset="0"/>
              </a:defRPr>
            </a:lvl9pPr>
          </a:lstStyle>
          <a:p>
            <a:pPr eaLnBrk="1" hangingPunct="1"/>
            <a:r>
              <a:rPr lang="fr-FR" sz="2200" dirty="0">
                <a:solidFill>
                  <a:srgbClr val="4F6228"/>
                </a:solidFill>
                <a:latin typeface="Calibri" charset="0"/>
              </a:rPr>
              <a:t>Et </a:t>
            </a:r>
            <a:r>
              <a:rPr lang="fr-FR" sz="2200" dirty="0" smtClean="0">
                <a:solidFill>
                  <a:srgbClr val="4F6228"/>
                </a:solidFill>
                <a:latin typeface="Calibri" charset="0"/>
              </a:rPr>
              <a:t>plus encore à venir…</a:t>
            </a:r>
            <a:endParaRPr lang="fr-FR" sz="2200" dirty="0">
              <a:solidFill>
                <a:srgbClr val="4F6228"/>
              </a:solidFill>
              <a:latin typeface="Calibri" charset="0"/>
            </a:endParaRPr>
          </a:p>
        </p:txBody>
      </p:sp>
      <p:pic>
        <p:nvPicPr>
          <p:cNvPr id="67595"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5538" y="1538288"/>
            <a:ext cx="113665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7596"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5188" y="2740025"/>
            <a:ext cx="639762"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7597" name="Image 20" descr="logo-inra-pC.tiff"/>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233988" y="2551113"/>
            <a:ext cx="143986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8" name="Image 22" descr="logo-agoralogie.tif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17488" y="3189288"/>
            <a:ext cx="820737"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9" name="Image 23" descr="logo-aix"/>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070350" y="2660650"/>
            <a:ext cx="7381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0" name="Image 24" descr="logo-anvl.tiff"/>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074738" y="1773238"/>
            <a:ext cx="765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1" name="Image 25" descr="logo-bambou.tif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80988" y="3738563"/>
            <a:ext cx="18256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2" name="Image 26" descr="logo-cbn.tiff"/>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62038" y="2647950"/>
            <a:ext cx="10541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Image 27" descr="logo-CLM.tiff"/>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536825" y="2870200"/>
            <a:ext cx="80486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Image 29" descr="logo-herbierCLM.tiff"/>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243763" y="4695825"/>
            <a:ext cx="51593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5" name="Image 30" descr="logo-limoge"/>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183438" y="3217863"/>
            <a:ext cx="18034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Image 31" descr="logo-mans.tiff"/>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rot="-419193">
            <a:off x="2490788" y="3503613"/>
            <a:ext cx="8302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7" name="Image 32" descr="logo-museestrasbourg.tiff"/>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2579688" y="5254625"/>
            <a:ext cx="19526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8" name="Image 33" descr="logo-museumautun.jp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846513" y="4302125"/>
            <a:ext cx="809625"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9" name="Image 34" descr="logo-nancy.tiff"/>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3586163" y="3676650"/>
            <a:ext cx="9080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0" name="Image 36" descr="logo-pasteur.tiff"/>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5173663" y="3875088"/>
            <a:ext cx="1598612"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1" name="Image 37" descr="logo-sand.tiff"/>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438400" y="4949825"/>
            <a:ext cx="120808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2" name="Image 38" descr="logo-ump2"/>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319963" y="3984625"/>
            <a:ext cx="1284287"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à coins arrondis 31"/>
          <p:cNvSpPr>
            <a:spLocks noChangeArrowheads="1"/>
          </p:cNvSpPr>
          <p:nvPr/>
        </p:nvSpPr>
        <p:spPr bwMode="auto">
          <a:xfrm>
            <a:off x="192088" y="1647825"/>
            <a:ext cx="1949450" cy="2578100"/>
          </a:xfrm>
          <a:prstGeom prst="roundRect">
            <a:avLst>
              <a:gd name="adj" fmla="val 16667"/>
            </a:avLst>
          </a:prstGeom>
          <a:noFill/>
          <a:ln w="38100">
            <a:solidFill>
              <a:schemeClr val="tx2"/>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cs typeface="+mn-cs"/>
            </a:endParaRPr>
          </a:p>
        </p:txBody>
      </p:sp>
      <p:pic>
        <p:nvPicPr>
          <p:cNvPr id="67614" name="Image 40" descr="logo-valle.tiff"/>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2446338" y="4246563"/>
            <a:ext cx="113665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ZoneTexte 32"/>
          <p:cNvSpPr txBox="1"/>
          <p:nvPr/>
        </p:nvSpPr>
        <p:spPr>
          <a:xfrm>
            <a:off x="103188" y="874713"/>
            <a:ext cx="1800225" cy="708025"/>
          </a:xfrm>
          <a:prstGeom prst="rect">
            <a:avLst/>
          </a:prstGeom>
          <a:noFill/>
        </p:spPr>
        <p:txBody>
          <a:bodyPr wrap="none">
            <a:spAutoFit/>
          </a:bodyPr>
          <a:lstStyle/>
          <a:p>
            <a:pPr>
              <a:defRPr/>
            </a:pPr>
            <a:r>
              <a:rPr lang="fr-FR" sz="2000" b="1" dirty="0">
                <a:solidFill>
                  <a:schemeClr val="accent3">
                    <a:lumMod val="50000"/>
                  </a:schemeClr>
                </a:solidFill>
                <a:latin typeface="+mn-lt"/>
                <a:ea typeface="ＭＳ Ｐゴシック" charset="-128"/>
                <a:cs typeface="ＭＳ Ｐゴシック" charset="-128"/>
              </a:rPr>
              <a:t>Associations et  </a:t>
            </a:r>
          </a:p>
          <a:p>
            <a:pPr>
              <a:defRPr/>
            </a:pPr>
            <a:r>
              <a:rPr lang="fr-FR" sz="2000" b="1" dirty="0">
                <a:solidFill>
                  <a:schemeClr val="accent3">
                    <a:lumMod val="50000"/>
                  </a:schemeClr>
                </a:solidFill>
                <a:latin typeface="+mn-lt"/>
                <a:ea typeface="ＭＳ Ｐゴシック" charset="-128"/>
                <a:cs typeface="ＭＳ Ｐゴシック" charset="-128"/>
              </a:rPr>
              <a:t>conservatoires</a:t>
            </a:r>
          </a:p>
        </p:txBody>
      </p:sp>
      <p:sp>
        <p:nvSpPr>
          <p:cNvPr id="34" name="Rectangle à coins arrondis 33"/>
          <p:cNvSpPr>
            <a:spLocks noChangeArrowheads="1"/>
          </p:cNvSpPr>
          <p:nvPr/>
        </p:nvSpPr>
        <p:spPr bwMode="auto">
          <a:xfrm>
            <a:off x="2333625" y="1479550"/>
            <a:ext cx="2533650" cy="4078288"/>
          </a:xfrm>
          <a:prstGeom prst="roundRect">
            <a:avLst>
              <a:gd name="adj" fmla="val 16667"/>
            </a:avLst>
          </a:prstGeom>
          <a:noFill/>
          <a:ln w="38100">
            <a:solidFill>
              <a:srgbClr val="4A7EBB"/>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cs typeface="+mn-cs"/>
            </a:endParaRPr>
          </a:p>
        </p:txBody>
      </p:sp>
      <p:sp>
        <p:nvSpPr>
          <p:cNvPr id="67617" name="ZoneTexte 34"/>
          <p:cNvSpPr txBox="1">
            <a:spLocks noChangeArrowheads="1"/>
          </p:cNvSpPr>
          <p:nvPr/>
        </p:nvSpPr>
        <p:spPr bwMode="auto">
          <a:xfrm>
            <a:off x="2782888" y="865188"/>
            <a:ext cx="1227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fr-FR" sz="2000" b="1">
                <a:solidFill>
                  <a:srgbClr val="4F6228"/>
                </a:solidFill>
                <a:latin typeface="Calibri" charset="0"/>
              </a:rPr>
              <a:t>Muséums</a:t>
            </a:r>
          </a:p>
        </p:txBody>
      </p:sp>
      <p:pic>
        <p:nvPicPr>
          <p:cNvPr id="67618" name="Image 35" descr="logoUPMC.tiff"/>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7183438" y="2543175"/>
            <a:ext cx="16700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à coins arrondis 36"/>
          <p:cNvSpPr>
            <a:spLocks noChangeArrowheads="1"/>
          </p:cNvSpPr>
          <p:nvPr/>
        </p:nvSpPr>
        <p:spPr bwMode="auto">
          <a:xfrm>
            <a:off x="5075238" y="1581150"/>
            <a:ext cx="1879600" cy="3044825"/>
          </a:xfrm>
          <a:prstGeom prst="roundRect">
            <a:avLst>
              <a:gd name="adj" fmla="val 16667"/>
            </a:avLst>
          </a:prstGeom>
          <a:noFill/>
          <a:ln w="38100">
            <a:solidFill>
              <a:srgbClr val="0000F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cs typeface="+mn-cs"/>
            </a:endParaRPr>
          </a:p>
        </p:txBody>
      </p:sp>
      <p:sp>
        <p:nvSpPr>
          <p:cNvPr id="38" name="ZoneTexte 37"/>
          <p:cNvSpPr txBox="1"/>
          <p:nvPr/>
        </p:nvSpPr>
        <p:spPr>
          <a:xfrm>
            <a:off x="5138738" y="871538"/>
            <a:ext cx="1379537" cy="708025"/>
          </a:xfrm>
          <a:prstGeom prst="rect">
            <a:avLst/>
          </a:prstGeom>
          <a:noFill/>
        </p:spPr>
        <p:txBody>
          <a:bodyPr wrap="none">
            <a:spAutoFit/>
          </a:bodyPr>
          <a:lstStyle/>
          <a:p>
            <a:pPr>
              <a:defRPr/>
            </a:pPr>
            <a:r>
              <a:rPr lang="fr-FR" sz="2000" b="1" dirty="0">
                <a:solidFill>
                  <a:srgbClr val="4F6228"/>
                </a:solidFill>
                <a:latin typeface="+mn-lt"/>
                <a:ea typeface="ＭＳ Ｐゴシック" charset="-128"/>
                <a:cs typeface="ＭＳ Ｐゴシック" charset="-128"/>
              </a:rPr>
              <a:t>Instituts de </a:t>
            </a:r>
          </a:p>
          <a:p>
            <a:pPr>
              <a:defRPr/>
            </a:pPr>
            <a:r>
              <a:rPr lang="fr-FR" sz="2000" b="1" dirty="0">
                <a:solidFill>
                  <a:srgbClr val="4F6228"/>
                </a:solidFill>
                <a:latin typeface="+mn-lt"/>
                <a:ea typeface="ＭＳ Ｐゴシック" charset="-128"/>
                <a:cs typeface="ＭＳ Ｐゴシック" charset="-128"/>
              </a:rPr>
              <a:t>recherche</a:t>
            </a:r>
          </a:p>
        </p:txBody>
      </p:sp>
      <p:sp>
        <p:nvSpPr>
          <p:cNvPr id="41" name="Rectangle à coins arrondis 40"/>
          <p:cNvSpPr>
            <a:spLocks noChangeArrowheads="1"/>
          </p:cNvSpPr>
          <p:nvPr/>
        </p:nvSpPr>
        <p:spPr bwMode="auto">
          <a:xfrm>
            <a:off x="7181850" y="1597025"/>
            <a:ext cx="1836738" cy="3722688"/>
          </a:xfrm>
          <a:prstGeom prst="roundRect">
            <a:avLst>
              <a:gd name="adj" fmla="val 16667"/>
            </a:avLst>
          </a:prstGeom>
          <a:noFill/>
          <a:ln w="38100">
            <a:solidFill>
              <a:srgbClr val="376092"/>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cs typeface="+mn-cs"/>
            </a:endParaRPr>
          </a:p>
        </p:txBody>
      </p:sp>
      <p:sp>
        <p:nvSpPr>
          <p:cNvPr id="67622" name="Rectangle 41"/>
          <p:cNvSpPr>
            <a:spLocks noChangeArrowheads="1"/>
          </p:cNvSpPr>
          <p:nvPr/>
        </p:nvSpPr>
        <p:spPr bwMode="auto">
          <a:xfrm>
            <a:off x="7359650" y="855663"/>
            <a:ext cx="13779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2000" b="1">
                <a:solidFill>
                  <a:srgbClr val="4F6228"/>
                </a:solidFill>
                <a:latin typeface="Calibri" charset="0"/>
              </a:rPr>
              <a:t>Universités</a:t>
            </a:r>
            <a:endParaRPr lang="fr-FR" sz="2000">
              <a:latin typeface="Calibri" charset="0"/>
            </a:endParaRPr>
          </a:p>
        </p:txBody>
      </p:sp>
      <p:sp>
        <p:nvSpPr>
          <p:cNvPr id="67623" name="ZoneTexte 42"/>
          <p:cNvSpPr txBox="1">
            <a:spLocks noChangeArrowheads="1"/>
          </p:cNvSpPr>
          <p:nvPr/>
        </p:nvSpPr>
        <p:spPr bwMode="auto">
          <a:xfrm>
            <a:off x="7512050" y="4894263"/>
            <a:ext cx="1460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fr-FR" sz="1000"/>
              <a:t>Herbiers universitaires</a:t>
            </a:r>
          </a:p>
          <a:p>
            <a:pPr eaLnBrk="1" hangingPunct="1"/>
            <a:r>
              <a:rPr lang="fr-FR" sz="1000"/>
              <a:t> de Clermont-Ferrand</a:t>
            </a:r>
          </a:p>
        </p:txBody>
      </p:sp>
      <p:sp>
        <p:nvSpPr>
          <p:cNvPr id="45" name="Rectangle à coins arrondis 44"/>
          <p:cNvSpPr>
            <a:spLocks noChangeArrowheads="1"/>
          </p:cNvSpPr>
          <p:nvPr/>
        </p:nvSpPr>
        <p:spPr bwMode="auto">
          <a:xfrm>
            <a:off x="93663" y="5956300"/>
            <a:ext cx="3514725" cy="801688"/>
          </a:xfrm>
          <a:prstGeom prst="roundRect">
            <a:avLst>
              <a:gd name="adj" fmla="val 16667"/>
            </a:avLst>
          </a:prstGeom>
          <a:noFill/>
          <a:ln w="38100">
            <a:solidFill>
              <a:srgbClr val="B7DEE8"/>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cs typeface="+mn-cs"/>
            </a:endParaRPr>
          </a:p>
        </p:txBody>
      </p:sp>
      <p:sp>
        <p:nvSpPr>
          <p:cNvPr id="67625" name="ZoneTexte 45"/>
          <p:cNvSpPr txBox="1">
            <a:spLocks noChangeArrowheads="1"/>
          </p:cNvSpPr>
          <p:nvPr/>
        </p:nvSpPr>
        <p:spPr bwMode="auto">
          <a:xfrm>
            <a:off x="217488" y="5507038"/>
            <a:ext cx="147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fr-FR" sz="2000" b="1">
                <a:solidFill>
                  <a:srgbClr val="4F6228"/>
                </a:solidFill>
                <a:latin typeface="Calibri" charset="0"/>
              </a:rPr>
              <a:t>Agrégateurs</a:t>
            </a:r>
          </a:p>
        </p:txBody>
      </p:sp>
    </p:spTree>
    <p:extLst>
      <p:ext uri="{BB962C8B-B14F-4D97-AF65-F5344CB8AC3E}">
        <p14:creationId xmlns:p14="http://schemas.microsoft.com/office/powerpoint/2010/main" val="366890908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1427163" y="279400"/>
            <a:ext cx="4587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sz="2800" b="1">
                <a:solidFill>
                  <a:schemeClr val="tx2"/>
                </a:solidFill>
                <a:cs typeface="Arial" charset="0"/>
              </a:rPr>
              <a:t>Formations</a:t>
            </a:r>
          </a:p>
        </p:txBody>
      </p:sp>
      <p:sp>
        <p:nvSpPr>
          <p:cNvPr id="2" name="Rectangle 1"/>
          <p:cNvSpPr/>
          <p:nvPr/>
        </p:nvSpPr>
        <p:spPr>
          <a:xfrm>
            <a:off x="8151813" y="138113"/>
            <a:ext cx="952500" cy="11906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50179" name="Rectangle 2"/>
          <p:cNvSpPr>
            <a:spLocks noChangeArrowheads="1"/>
          </p:cNvSpPr>
          <p:nvPr/>
        </p:nvSpPr>
        <p:spPr bwMode="auto">
          <a:xfrm>
            <a:off x="211138" y="1235075"/>
            <a:ext cx="7019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Clr>
                <a:srgbClr val="008000"/>
              </a:buClr>
              <a:buFont typeface="Arial" charset="0"/>
              <a:buChar char="•"/>
            </a:pPr>
            <a:endParaRPr lang="fr-FR" sz="1800">
              <a:solidFill>
                <a:srgbClr val="1F497D"/>
              </a:solidFill>
            </a:endParaRPr>
          </a:p>
        </p:txBody>
      </p:sp>
      <p:sp>
        <p:nvSpPr>
          <p:cNvPr id="5" name="Rectangle 4"/>
          <p:cNvSpPr/>
          <p:nvPr/>
        </p:nvSpPr>
        <p:spPr>
          <a:xfrm>
            <a:off x="322263" y="995363"/>
            <a:ext cx="6908800" cy="5416550"/>
          </a:xfrm>
          <a:prstGeom prst="rect">
            <a:avLst/>
          </a:prstGeom>
        </p:spPr>
        <p:txBody>
          <a:bodyPr>
            <a:spAutoFit/>
          </a:bodyPr>
          <a:lstStyle/>
          <a:p>
            <a:pPr>
              <a:buClr>
                <a:srgbClr val="008000"/>
              </a:buClr>
              <a:defRPr/>
            </a:pPr>
            <a:endParaRPr lang="fr-FR" sz="1600" dirty="0">
              <a:solidFill>
                <a:srgbClr val="1F497D"/>
              </a:solidFill>
              <a:latin typeface="+mn-lt"/>
            </a:endParaRPr>
          </a:p>
          <a:p>
            <a:pPr marL="285750" indent="-285750">
              <a:buClr>
                <a:srgbClr val="008000"/>
              </a:buClr>
              <a:buFont typeface="Arial"/>
              <a:buChar char="•"/>
              <a:defRPr/>
            </a:pPr>
            <a:r>
              <a:rPr lang="fr-FR" sz="1800" b="1" dirty="0">
                <a:solidFill>
                  <a:srgbClr val="1F497D"/>
                </a:solidFill>
              </a:rPr>
              <a:t>Présentation du portail GBIF dans le cadre de l’UE </a:t>
            </a:r>
            <a:r>
              <a:rPr lang="fr-FR" sz="1800" b="1" i="1" dirty="0" err="1">
                <a:solidFill>
                  <a:srgbClr val="1F497D"/>
                </a:solidFill>
              </a:rPr>
              <a:t>Biodiversity</a:t>
            </a:r>
            <a:r>
              <a:rPr lang="fr-FR" sz="1800" b="1" i="1" dirty="0">
                <a:solidFill>
                  <a:srgbClr val="1F497D"/>
                </a:solidFill>
              </a:rPr>
              <a:t> </a:t>
            </a:r>
            <a:r>
              <a:rPr lang="fr-FR" sz="1800" b="1" i="1" dirty="0" err="1">
                <a:solidFill>
                  <a:srgbClr val="1F497D"/>
                </a:solidFill>
              </a:rPr>
              <a:t>Informatics</a:t>
            </a:r>
            <a:r>
              <a:rPr lang="fr-FR" sz="1800" b="1" dirty="0">
                <a:solidFill>
                  <a:srgbClr val="1F497D"/>
                </a:solidFill>
              </a:rPr>
              <a:t> de l’UPMC</a:t>
            </a:r>
            <a:r>
              <a:rPr lang="fr-FR" sz="1800" dirty="0">
                <a:solidFill>
                  <a:srgbClr val="1F497D"/>
                </a:solidFill>
              </a:rPr>
              <a:t>, </a:t>
            </a:r>
            <a:r>
              <a:rPr lang="fr-FR" sz="1600" dirty="0">
                <a:solidFill>
                  <a:srgbClr val="1F497D"/>
                </a:solidFill>
              </a:rPr>
              <a:t>24 novembre 2014, Paris</a:t>
            </a:r>
            <a:r>
              <a:rPr lang="fr-FR" sz="1800" dirty="0">
                <a:solidFill>
                  <a:srgbClr val="1F497D"/>
                </a:solidFill>
              </a:rPr>
              <a:t> :  </a:t>
            </a:r>
          </a:p>
          <a:p>
            <a:pPr marL="1200150" lvl="2" indent="-285750">
              <a:buClr>
                <a:srgbClr val="008000"/>
              </a:buClr>
              <a:buFont typeface="Arial"/>
              <a:buChar char="•"/>
              <a:defRPr/>
            </a:pPr>
            <a:r>
              <a:rPr lang="fr-FR" sz="1600" dirty="0">
                <a:solidFill>
                  <a:srgbClr val="1F497D"/>
                </a:solidFill>
              </a:rPr>
              <a:t>présentation du réseau GBIF </a:t>
            </a:r>
          </a:p>
          <a:p>
            <a:pPr marL="1200150" lvl="2" indent="-285750">
              <a:buClr>
                <a:srgbClr val="008000"/>
              </a:buClr>
              <a:buFont typeface="Arial"/>
              <a:buChar char="•"/>
              <a:defRPr/>
            </a:pPr>
            <a:r>
              <a:rPr lang="fr-FR" sz="1600" dirty="0">
                <a:solidFill>
                  <a:srgbClr val="1F497D"/>
                </a:solidFill>
              </a:rPr>
              <a:t>exercices pratiques de recherche de données sur le portail</a:t>
            </a:r>
          </a:p>
          <a:p>
            <a:pPr marL="827088" lvl="2" indent="-285750">
              <a:buClr>
                <a:srgbClr val="008000"/>
              </a:buClr>
              <a:buFont typeface="Symbol" charset="0"/>
              <a:buChar char=""/>
              <a:defRPr/>
            </a:pPr>
            <a:r>
              <a:rPr lang="fr-FR" sz="1600" dirty="0">
                <a:solidFill>
                  <a:srgbClr val="1F497D"/>
                </a:solidFill>
              </a:rPr>
              <a:t>familiariser les étudiants de l’UE </a:t>
            </a:r>
            <a:r>
              <a:rPr lang="fr-FR" sz="1600" i="1" dirty="0" err="1">
                <a:solidFill>
                  <a:srgbClr val="1F497D"/>
                </a:solidFill>
              </a:rPr>
              <a:t>Biodiversity</a:t>
            </a:r>
            <a:r>
              <a:rPr lang="fr-FR" sz="1600" i="1" dirty="0">
                <a:solidFill>
                  <a:srgbClr val="1F497D"/>
                </a:solidFill>
              </a:rPr>
              <a:t> </a:t>
            </a:r>
            <a:r>
              <a:rPr lang="fr-FR" sz="1600" i="1" dirty="0" err="1">
                <a:solidFill>
                  <a:srgbClr val="1F497D"/>
                </a:solidFill>
              </a:rPr>
              <a:t>Informatics</a:t>
            </a:r>
            <a:r>
              <a:rPr lang="fr-FR" sz="1600" i="1" dirty="0">
                <a:solidFill>
                  <a:srgbClr val="1F497D"/>
                </a:solidFill>
              </a:rPr>
              <a:t> </a:t>
            </a:r>
            <a:r>
              <a:rPr lang="fr-FR" sz="1600" dirty="0">
                <a:solidFill>
                  <a:srgbClr val="1F497D"/>
                </a:solidFill>
              </a:rPr>
              <a:t>aux diverses fonctionnalités du portail GBIF.</a:t>
            </a:r>
          </a:p>
          <a:p>
            <a:pPr marL="827088" lvl="2" indent="-285750">
              <a:buClr>
                <a:srgbClr val="008000"/>
              </a:buClr>
              <a:buFont typeface="Symbol" charset="0"/>
              <a:buChar char=""/>
              <a:defRPr/>
            </a:pPr>
            <a:endParaRPr lang="fr-FR" sz="1600" dirty="0">
              <a:solidFill>
                <a:srgbClr val="1F497D"/>
              </a:solidFill>
            </a:endParaRPr>
          </a:p>
          <a:p>
            <a:pPr marL="285750" indent="-285750">
              <a:buClr>
                <a:srgbClr val="008000"/>
              </a:buClr>
              <a:buFont typeface="Arial"/>
              <a:buChar char="•"/>
              <a:defRPr/>
            </a:pPr>
            <a:r>
              <a:rPr lang="fr-FR" sz="1800" b="1" dirty="0">
                <a:solidFill>
                  <a:srgbClr val="1F497D"/>
                </a:solidFill>
              </a:rPr>
              <a:t>Formation GBIF-Bénin/GBIF France </a:t>
            </a:r>
            <a:r>
              <a:rPr lang="fr-FR" sz="1800" dirty="0">
                <a:solidFill>
                  <a:srgbClr val="1F497D"/>
                </a:solidFill>
              </a:rPr>
              <a:t>: </a:t>
            </a:r>
            <a:r>
              <a:rPr lang="fr-FR" sz="1400" dirty="0">
                <a:solidFill>
                  <a:srgbClr val="1F497D"/>
                </a:solidFill>
              </a:rPr>
              <a:t>« Atelier d’information et de </a:t>
            </a:r>
            <a:r>
              <a:rPr lang="fr-FR" sz="1600" dirty="0">
                <a:solidFill>
                  <a:srgbClr val="1F497D"/>
                </a:solidFill>
                <a:latin typeface="+mn-lt"/>
              </a:rPr>
              <a:t>formation sur la mobilisation des données de la biodiversité au service de la conservation et de la gestion durables des ressources naturelles du Bénin », 12-14 mai 2015, Cotonou, Bénin: </a:t>
            </a:r>
          </a:p>
          <a:p>
            <a:pPr marL="1200150" lvl="2" indent="-285750">
              <a:buClr>
                <a:srgbClr val="008000"/>
              </a:buClr>
              <a:buFont typeface="Arial"/>
              <a:buChar char="•"/>
              <a:defRPr/>
            </a:pPr>
            <a:r>
              <a:rPr lang="fr-FR" sz="1600" dirty="0">
                <a:solidFill>
                  <a:srgbClr val="1F497D"/>
                </a:solidFill>
                <a:latin typeface="+mn-lt"/>
              </a:rPr>
              <a:t>sensibilisation des acteurs de la biodiversité du Bénin</a:t>
            </a:r>
          </a:p>
          <a:p>
            <a:pPr marL="1200150" lvl="2" indent="-285750">
              <a:buClr>
                <a:srgbClr val="008000"/>
              </a:buClr>
              <a:buFont typeface="Arial"/>
              <a:buChar char="•"/>
              <a:defRPr/>
            </a:pPr>
            <a:r>
              <a:rPr lang="fr-FR" sz="1600" dirty="0">
                <a:solidFill>
                  <a:srgbClr val="1F497D"/>
                </a:solidFill>
                <a:latin typeface="+mn-lt"/>
              </a:rPr>
              <a:t>vue d’ensemble des standards, outils et bonnes pratiques utilisés dans le réseau GBIF</a:t>
            </a:r>
          </a:p>
          <a:p>
            <a:pPr marL="1200150" lvl="2" indent="-285750">
              <a:buClr>
                <a:srgbClr val="008000"/>
              </a:buClr>
              <a:buFont typeface="Arial"/>
              <a:buChar char="•"/>
              <a:defRPr/>
            </a:pPr>
            <a:r>
              <a:rPr lang="fr-FR" sz="1600" dirty="0">
                <a:solidFill>
                  <a:srgbClr val="1F497D"/>
                </a:solidFill>
                <a:latin typeface="+mn-lt"/>
              </a:rPr>
              <a:t>Mise en forme, nettoyage, publication  et utilisation des données sur la biodiversité.</a:t>
            </a:r>
          </a:p>
          <a:p>
            <a:pPr>
              <a:buClr>
                <a:srgbClr val="008000"/>
              </a:buClr>
              <a:defRPr/>
            </a:pPr>
            <a:endParaRPr lang="fr-FR" sz="1800" dirty="0">
              <a:solidFill>
                <a:srgbClr val="1F497D"/>
              </a:solidFill>
              <a:latin typeface="+mn-lt"/>
            </a:endParaRPr>
          </a:p>
          <a:p>
            <a:pPr marL="285750" indent="-285750">
              <a:buClr>
                <a:srgbClr val="008000"/>
              </a:buClr>
              <a:buFont typeface="Arial"/>
              <a:buChar char="•"/>
              <a:defRPr/>
            </a:pPr>
            <a:r>
              <a:rPr lang="fr-FR" sz="1800" b="1" dirty="0" smtClean="0">
                <a:solidFill>
                  <a:srgbClr val="1F497D"/>
                </a:solidFill>
                <a:latin typeface="+mn-lt"/>
              </a:rPr>
              <a:t>Formation </a:t>
            </a:r>
            <a:r>
              <a:rPr lang="fr-FR" sz="1800" b="1" dirty="0">
                <a:solidFill>
                  <a:srgbClr val="1F497D"/>
                </a:solidFill>
                <a:latin typeface="+mn-lt"/>
              </a:rPr>
              <a:t>GBIF pour l’</a:t>
            </a:r>
            <a:r>
              <a:rPr lang="fr-FR" sz="1800" b="1" dirty="0" err="1">
                <a:solidFill>
                  <a:srgbClr val="1F497D"/>
                </a:solidFill>
                <a:latin typeface="+mn-lt"/>
              </a:rPr>
              <a:t>Ecoscope</a:t>
            </a:r>
            <a:r>
              <a:rPr lang="fr-FR" sz="1800" b="1" dirty="0">
                <a:solidFill>
                  <a:srgbClr val="1F497D"/>
                </a:solidFill>
                <a:latin typeface="+mn-lt"/>
              </a:rPr>
              <a:t>: </a:t>
            </a:r>
            <a:r>
              <a:rPr lang="fr-FR" sz="1600" dirty="0">
                <a:solidFill>
                  <a:srgbClr val="1F497D"/>
                </a:solidFill>
                <a:latin typeface="+mn-lt"/>
              </a:rPr>
              <a:t>15-16 septembre 2015, MNHN, Paris</a:t>
            </a:r>
            <a:r>
              <a:rPr lang="fr-FR" sz="1800" dirty="0">
                <a:solidFill>
                  <a:srgbClr val="1F497D"/>
                </a:solidFill>
                <a:latin typeface="+mn-lt"/>
              </a:rPr>
              <a:t> : « </a:t>
            </a:r>
            <a:r>
              <a:rPr lang="fr-FR" sz="1600" dirty="0">
                <a:solidFill>
                  <a:srgbClr val="1F497D"/>
                </a:solidFill>
                <a:latin typeface="+mn-lt"/>
              </a:rPr>
              <a:t>Valoriser ses données d’observation de la biodiversité : qualité, standards et publications de données, data </a:t>
            </a:r>
            <a:r>
              <a:rPr lang="fr-FR" sz="1600" dirty="0" err="1">
                <a:solidFill>
                  <a:srgbClr val="1F497D"/>
                </a:solidFill>
                <a:latin typeface="+mn-lt"/>
              </a:rPr>
              <a:t>papers</a:t>
            </a:r>
            <a:r>
              <a:rPr lang="fr-FR" sz="1600" dirty="0">
                <a:solidFill>
                  <a:srgbClr val="1F497D"/>
                </a:solidFill>
                <a:latin typeface="+mn-lt"/>
              </a:rPr>
              <a:t> »</a:t>
            </a:r>
          </a:p>
        </p:txBody>
      </p:sp>
      <p:pic>
        <p:nvPicPr>
          <p:cNvPr id="6" name="Image 9"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98397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ZoneTexte 4"/>
          <p:cNvSpPr txBox="1">
            <a:spLocks noChangeArrowheads="1"/>
          </p:cNvSpPr>
          <p:nvPr/>
        </p:nvSpPr>
        <p:spPr bwMode="auto">
          <a:xfrm>
            <a:off x="147638" y="1189038"/>
            <a:ext cx="7124700" cy="757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fr-FR" sz="2000" dirty="0" smtClean="0">
                <a:solidFill>
                  <a:srgbClr val="1F497D"/>
                </a:solidFill>
                <a:latin typeface="+mn-lt"/>
                <a:cs typeface="Arial" charset="0"/>
              </a:rPr>
              <a:t>Le GBIF France </a:t>
            </a:r>
            <a:r>
              <a:rPr lang="fr-FR" sz="2000" dirty="0">
                <a:solidFill>
                  <a:srgbClr val="1F497D"/>
                </a:solidFill>
                <a:latin typeface="+mn-lt"/>
                <a:cs typeface="Arial" charset="0"/>
              </a:rPr>
              <a:t>travaille</a:t>
            </a:r>
            <a:r>
              <a:rPr lang="fr-FR" sz="2000" dirty="0" smtClean="0">
                <a:solidFill>
                  <a:srgbClr val="1F497D"/>
                </a:solidFill>
                <a:latin typeface="+mn-lt"/>
                <a:cs typeface="Arial" charset="0"/>
              </a:rPr>
              <a:t> en collaboration avec différents programmes et institutions au niveau national : </a:t>
            </a:r>
          </a:p>
          <a:p>
            <a:pPr eaLnBrk="1" hangingPunct="1">
              <a:defRPr/>
            </a:pPr>
            <a:endParaRPr lang="fr-FR" sz="2000" dirty="0" smtClean="0">
              <a:solidFill>
                <a:srgbClr val="1F497D"/>
              </a:solidFill>
              <a:latin typeface="+mn-lt"/>
              <a:cs typeface="Arial" charset="0"/>
            </a:endParaRPr>
          </a:p>
          <a:p>
            <a:pPr eaLnBrk="1" hangingPunct="1">
              <a:buClr>
                <a:srgbClr val="77933C"/>
              </a:buClr>
              <a:buSzPct val="130000"/>
              <a:buFont typeface="Arial" charset="0"/>
              <a:buChar char="•"/>
              <a:defRPr/>
            </a:pPr>
            <a:r>
              <a:rPr lang="fr-FR" sz="2000" b="1" dirty="0" smtClean="0">
                <a:solidFill>
                  <a:srgbClr val="1F497D"/>
                </a:solidFill>
                <a:latin typeface="+mn-lt"/>
                <a:cs typeface="Arial" charset="0"/>
              </a:rPr>
              <a:t> INPN</a:t>
            </a:r>
            <a:r>
              <a:rPr lang="fr-FR" sz="2000" dirty="0" smtClean="0">
                <a:solidFill>
                  <a:srgbClr val="1F497D"/>
                </a:solidFill>
                <a:latin typeface="+mn-lt"/>
                <a:cs typeface="Arial" charset="0"/>
              </a:rPr>
              <a:t> : </a:t>
            </a:r>
            <a:r>
              <a:rPr lang="fr-FR" sz="1600" dirty="0" smtClean="0">
                <a:solidFill>
                  <a:srgbClr val="1F497D"/>
                </a:solidFill>
                <a:latin typeface="+mn-lt"/>
                <a:cs typeface="Arial" charset="0"/>
              </a:rPr>
              <a:t>harmonisation des flux de données pour faciliter le travail des fournisseurs de données; INPN plus gros fournisseur d’observations du GBIF France;  récupération sur le portail GBIF puis intégration de données étrangères sur le territoire national par l’INPN . </a:t>
            </a:r>
          </a:p>
          <a:p>
            <a:pPr eaLnBrk="1" hangingPunct="1">
              <a:buClr>
                <a:srgbClr val="77933C"/>
              </a:buClr>
              <a:buSzPct val="130000"/>
              <a:buFont typeface="Arial" charset="0"/>
              <a:buChar char="•"/>
              <a:defRPr/>
            </a:pPr>
            <a:r>
              <a:rPr lang="fr-FR" sz="2000" b="1" dirty="0" smtClean="0">
                <a:solidFill>
                  <a:srgbClr val="1F497D"/>
                </a:solidFill>
                <a:latin typeface="+mn-lt"/>
                <a:cs typeface="Arial" charset="0"/>
              </a:rPr>
              <a:t> e-</a:t>
            </a:r>
            <a:r>
              <a:rPr lang="fr-FR" sz="2000" b="1" dirty="0" err="1" smtClean="0">
                <a:solidFill>
                  <a:srgbClr val="1F497D"/>
                </a:solidFill>
                <a:latin typeface="+mn-lt"/>
                <a:cs typeface="Arial" charset="0"/>
              </a:rPr>
              <a:t>ReColNat</a:t>
            </a:r>
            <a:r>
              <a:rPr lang="fr-FR" sz="2000" b="1" dirty="0" smtClean="0">
                <a:solidFill>
                  <a:srgbClr val="1F497D"/>
                </a:solidFill>
                <a:latin typeface="+mn-lt"/>
                <a:cs typeface="Arial" charset="0"/>
              </a:rPr>
              <a:t> </a:t>
            </a:r>
            <a:r>
              <a:rPr lang="fr-FR" sz="2000" dirty="0" smtClean="0">
                <a:solidFill>
                  <a:srgbClr val="1F497D"/>
                </a:solidFill>
                <a:latin typeface="+mn-lt"/>
                <a:cs typeface="Arial" charset="0"/>
              </a:rPr>
              <a:t>: </a:t>
            </a:r>
            <a:r>
              <a:rPr lang="fr-FR" sz="1600" dirty="0" smtClean="0">
                <a:solidFill>
                  <a:srgbClr val="1F497D"/>
                </a:solidFill>
                <a:latin typeface="+mn-lt"/>
                <a:cs typeface="Arial" charset="0"/>
              </a:rPr>
              <a:t>plate-forme sur les collections naturalistes</a:t>
            </a:r>
          </a:p>
          <a:p>
            <a:pPr eaLnBrk="1" hangingPunct="1">
              <a:buClr>
                <a:srgbClr val="77933C"/>
              </a:buClr>
              <a:buSzPct val="130000"/>
              <a:buFont typeface="Arial" charset="0"/>
              <a:buChar char="•"/>
              <a:defRPr/>
            </a:pPr>
            <a:r>
              <a:rPr lang="fr-FR" sz="2000" b="1" dirty="0" smtClean="0">
                <a:solidFill>
                  <a:srgbClr val="1F497D"/>
                </a:solidFill>
                <a:latin typeface="+mn-lt"/>
                <a:cs typeface="Arial" charset="0"/>
              </a:rPr>
              <a:t> FRB</a:t>
            </a:r>
            <a:r>
              <a:rPr lang="fr-FR" sz="2000" dirty="0" smtClean="0">
                <a:solidFill>
                  <a:srgbClr val="1F497D"/>
                </a:solidFill>
                <a:latin typeface="+mn-lt"/>
                <a:cs typeface="Arial" charset="0"/>
              </a:rPr>
              <a:t> : </a:t>
            </a:r>
            <a:r>
              <a:rPr lang="fr-FR" sz="1600" dirty="0" err="1" smtClean="0">
                <a:solidFill>
                  <a:srgbClr val="1F497D"/>
                </a:solidFill>
                <a:latin typeface="+mn-lt"/>
                <a:cs typeface="Arial" charset="0"/>
              </a:rPr>
              <a:t>Ecoscope</a:t>
            </a:r>
            <a:r>
              <a:rPr lang="fr-FR" sz="1600" dirty="0" smtClean="0">
                <a:solidFill>
                  <a:srgbClr val="1F497D"/>
                </a:solidFill>
                <a:latin typeface="+mn-lt"/>
                <a:cs typeface="Arial" charset="0"/>
              </a:rPr>
              <a:t> (portail métadonnées), </a:t>
            </a:r>
            <a:r>
              <a:rPr lang="fr-FR" sz="1600" dirty="0" err="1" smtClean="0">
                <a:solidFill>
                  <a:srgbClr val="1F497D"/>
                </a:solidFill>
                <a:latin typeface="+mn-lt"/>
                <a:cs typeface="Arial" charset="0"/>
              </a:rPr>
              <a:t>Biovel</a:t>
            </a:r>
            <a:r>
              <a:rPr lang="fr-FR" sz="1600" dirty="0" smtClean="0">
                <a:solidFill>
                  <a:srgbClr val="1F497D"/>
                </a:solidFill>
                <a:latin typeface="+mn-lt"/>
                <a:cs typeface="Arial" charset="0"/>
              </a:rPr>
              <a:t>, CESAB</a:t>
            </a:r>
          </a:p>
          <a:p>
            <a:pPr eaLnBrk="1" hangingPunct="1">
              <a:buClr>
                <a:srgbClr val="77933C"/>
              </a:buClr>
              <a:buSzPct val="130000"/>
              <a:buFont typeface="Arial" charset="0"/>
              <a:buChar char="•"/>
              <a:defRPr/>
            </a:pPr>
            <a:r>
              <a:rPr lang="fr-FR" sz="2000" b="1" dirty="0" smtClean="0">
                <a:solidFill>
                  <a:srgbClr val="1F497D"/>
                </a:solidFill>
                <a:latin typeface="+mn-lt"/>
                <a:cs typeface="Arial" charset="0"/>
              </a:rPr>
              <a:t> SINP</a:t>
            </a:r>
            <a:r>
              <a:rPr lang="fr-FR" sz="2000" dirty="0" smtClean="0">
                <a:solidFill>
                  <a:srgbClr val="1F497D"/>
                </a:solidFill>
                <a:latin typeface="+mn-lt"/>
                <a:cs typeface="Arial" charset="0"/>
              </a:rPr>
              <a:t> : </a:t>
            </a:r>
            <a:r>
              <a:rPr lang="fr-FR" sz="1600" dirty="0" smtClean="0">
                <a:solidFill>
                  <a:srgbClr val="1F497D"/>
                </a:solidFill>
                <a:latin typeface="+mn-lt"/>
                <a:cs typeface="Arial" charset="0"/>
              </a:rPr>
              <a:t>participation aux groupes de travail (GT standards et GT validation) - plate-forme SINP</a:t>
            </a:r>
          </a:p>
          <a:p>
            <a:pPr eaLnBrk="1" hangingPunct="1">
              <a:buClr>
                <a:srgbClr val="77933C"/>
              </a:buClr>
              <a:buSzPct val="130000"/>
              <a:buFont typeface="Arial" charset="0"/>
              <a:buChar char="•"/>
              <a:defRPr/>
            </a:pPr>
            <a:r>
              <a:rPr lang="fr-FR" sz="1800" b="1" dirty="0" smtClean="0">
                <a:solidFill>
                  <a:srgbClr val="1F497D"/>
                </a:solidFill>
                <a:latin typeface="+mn-lt"/>
                <a:cs typeface="Arial" charset="0"/>
              </a:rPr>
              <a:t> </a:t>
            </a:r>
            <a:r>
              <a:rPr lang="fr-FR" sz="2000" b="1" dirty="0" smtClean="0">
                <a:solidFill>
                  <a:srgbClr val="1F497D"/>
                </a:solidFill>
                <a:latin typeface="+mn-lt"/>
                <a:cs typeface="Arial" charset="0"/>
              </a:rPr>
              <a:t>RBDD </a:t>
            </a:r>
            <a:r>
              <a:rPr lang="fr-FR" sz="2000" dirty="0" smtClean="0">
                <a:solidFill>
                  <a:srgbClr val="1F497D"/>
                </a:solidFill>
                <a:latin typeface="+mn-lt"/>
                <a:cs typeface="Arial" charset="0"/>
              </a:rPr>
              <a:t>: </a:t>
            </a:r>
            <a:r>
              <a:rPr lang="fr-FR" sz="1600" dirty="0" smtClean="0">
                <a:solidFill>
                  <a:srgbClr val="1F497D"/>
                </a:solidFill>
                <a:latin typeface="+mn-lt"/>
                <a:cs typeface="Arial" charset="0"/>
              </a:rPr>
              <a:t>intervention aux journées RBDD </a:t>
            </a:r>
          </a:p>
          <a:p>
            <a:pPr eaLnBrk="1" hangingPunct="1">
              <a:buClr>
                <a:srgbClr val="77933C"/>
              </a:buClr>
              <a:buSzPct val="130000"/>
              <a:buFont typeface="Arial" charset="0"/>
              <a:buChar char="•"/>
              <a:defRPr/>
            </a:pPr>
            <a:r>
              <a:rPr lang="fr-FR" sz="2000" b="1" dirty="0" smtClean="0">
                <a:solidFill>
                  <a:srgbClr val="1F497D"/>
                </a:solidFill>
                <a:latin typeface="+mn-lt"/>
                <a:cs typeface="Arial" charset="0"/>
              </a:rPr>
              <a:t> UMS BBEES</a:t>
            </a:r>
          </a:p>
          <a:p>
            <a:pPr eaLnBrk="1" hangingPunct="1">
              <a:buClr>
                <a:srgbClr val="77933C"/>
              </a:buClr>
              <a:buSzPct val="130000"/>
              <a:buFont typeface="Arial" charset="0"/>
              <a:buChar char="•"/>
              <a:defRPr/>
            </a:pPr>
            <a:r>
              <a:rPr lang="fr-FR" sz="2000" b="1" dirty="0" smtClean="0">
                <a:solidFill>
                  <a:srgbClr val="1F497D"/>
                </a:solidFill>
                <a:latin typeface="+mn-lt"/>
                <a:cs typeface="Arial" charset="0"/>
              </a:rPr>
              <a:t> OCIM</a:t>
            </a:r>
            <a:r>
              <a:rPr lang="fr-FR" sz="2000" dirty="0" smtClean="0">
                <a:solidFill>
                  <a:srgbClr val="1F497D"/>
                </a:solidFill>
                <a:latin typeface="+mn-lt"/>
                <a:cs typeface="Arial" charset="0"/>
              </a:rPr>
              <a:t>, </a:t>
            </a:r>
            <a:r>
              <a:rPr lang="fr-FR" sz="2000" b="1" dirty="0" smtClean="0">
                <a:solidFill>
                  <a:srgbClr val="1F497D"/>
                </a:solidFill>
                <a:latin typeface="+mn-lt"/>
                <a:cs typeface="Arial" charset="0"/>
              </a:rPr>
              <a:t>FCBN</a:t>
            </a:r>
            <a:r>
              <a:rPr lang="fr-FR" sz="2000" dirty="0" smtClean="0">
                <a:solidFill>
                  <a:srgbClr val="1F497D"/>
                </a:solidFill>
                <a:latin typeface="+mn-lt"/>
                <a:cs typeface="Arial" charset="0"/>
              </a:rPr>
              <a:t>,…</a:t>
            </a:r>
          </a:p>
          <a:p>
            <a:pPr eaLnBrk="1" hangingPunct="1">
              <a:defRPr/>
            </a:pPr>
            <a:r>
              <a:rPr lang="fr-FR" sz="2000" dirty="0" smtClean="0">
                <a:solidFill>
                  <a:srgbClr val="1F497D"/>
                </a:solidFill>
                <a:latin typeface="+mn-lt"/>
                <a:cs typeface="Arial" charset="0"/>
              </a:rPr>
              <a:t>et poursuivra ces actions à l’avenir.</a:t>
            </a:r>
          </a:p>
          <a:p>
            <a:pPr eaLnBrk="1" hangingPunct="1">
              <a:defRPr/>
            </a:pPr>
            <a:endParaRPr lang="fr-FR" sz="2000" dirty="0" smtClean="0">
              <a:solidFill>
                <a:srgbClr val="1F497D"/>
              </a:solidFill>
              <a:latin typeface="+mn-lt"/>
              <a:cs typeface="Arial" charset="0"/>
            </a:endParaRPr>
          </a:p>
          <a:p>
            <a:pPr eaLnBrk="1" hangingPunct="1">
              <a:defRPr/>
            </a:pPr>
            <a:r>
              <a:rPr lang="fr-FR" sz="2000" dirty="0" smtClean="0">
                <a:solidFill>
                  <a:srgbClr val="1F497D"/>
                </a:solidFill>
                <a:latin typeface="+mn-lt"/>
                <a:cs typeface="Arial" charset="0"/>
              </a:rPr>
              <a:t>Pour la connexion des données, si un interlocuteur particulier existe sur un niveau ou une thématique donnée, le GBIF s’adresse à ce point d’accès là en priorité.</a:t>
            </a:r>
          </a:p>
          <a:p>
            <a:pPr eaLnBrk="1" hangingPunct="1">
              <a:defRPr/>
            </a:pPr>
            <a:endParaRPr lang="fr-FR" dirty="0" smtClean="0">
              <a:latin typeface="Calibri" charset="0"/>
            </a:endParaRPr>
          </a:p>
          <a:p>
            <a:pPr eaLnBrk="1" hangingPunct="1">
              <a:defRPr/>
            </a:pPr>
            <a:r>
              <a:rPr lang="fr-FR" dirty="0" smtClean="0">
                <a:latin typeface="Calibri" charset="0"/>
              </a:rPr>
              <a:t> </a:t>
            </a:r>
          </a:p>
          <a:p>
            <a:pPr eaLnBrk="1" hangingPunct="1">
              <a:defRPr/>
            </a:pPr>
            <a:endParaRPr lang="fr-FR" dirty="0" smtClean="0">
              <a:latin typeface="Calibri" charset="0"/>
            </a:endParaRPr>
          </a:p>
          <a:p>
            <a:pPr eaLnBrk="1" hangingPunct="1">
              <a:defRPr/>
            </a:pPr>
            <a:endParaRPr lang="fr-FR" dirty="0" smtClean="0">
              <a:latin typeface="Calibri" charset="0"/>
            </a:endParaRPr>
          </a:p>
          <a:p>
            <a:pPr eaLnBrk="1" hangingPunct="1">
              <a:defRPr/>
            </a:pPr>
            <a:endParaRPr lang="fr-FR" dirty="0" smtClean="0"/>
          </a:p>
        </p:txBody>
      </p:sp>
      <p:sp>
        <p:nvSpPr>
          <p:cNvPr id="52226" name="Rectangle 3"/>
          <p:cNvSpPr>
            <a:spLocks noChangeArrowheads="1"/>
          </p:cNvSpPr>
          <p:nvPr/>
        </p:nvSpPr>
        <p:spPr bwMode="auto">
          <a:xfrm>
            <a:off x="763588" y="241300"/>
            <a:ext cx="54752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3200" b="1" dirty="0">
                <a:solidFill>
                  <a:schemeClr val="tx2"/>
                </a:solidFill>
                <a:latin typeface="Calibri" charset="0"/>
              </a:rPr>
              <a:t>Interactions</a:t>
            </a:r>
            <a:r>
              <a:rPr lang="fr-FR" sz="3000" b="1" dirty="0">
                <a:solidFill>
                  <a:srgbClr val="4F6228"/>
                </a:solidFill>
                <a:latin typeface="Calibri" charset="0"/>
              </a:rPr>
              <a:t> </a:t>
            </a:r>
            <a:r>
              <a:rPr lang="fr-FR" sz="3200" b="1" dirty="0">
                <a:solidFill>
                  <a:schemeClr val="tx2"/>
                </a:solidFill>
                <a:latin typeface="Calibri" charset="0"/>
              </a:rPr>
              <a:t>au niveau national</a:t>
            </a:r>
          </a:p>
        </p:txBody>
      </p:sp>
      <p:sp>
        <p:nvSpPr>
          <p:cNvPr id="3" name="Rectangle 2"/>
          <p:cNvSpPr/>
          <p:nvPr/>
        </p:nvSpPr>
        <p:spPr>
          <a:xfrm>
            <a:off x="8197850" y="141288"/>
            <a:ext cx="885825" cy="106045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5" name="Image 9"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66068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ChangeArrowheads="1"/>
          </p:cNvSpPr>
          <p:nvPr/>
        </p:nvSpPr>
        <p:spPr bwMode="auto">
          <a:xfrm>
            <a:off x="668500" y="228600"/>
            <a:ext cx="5714838"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3200" b="1" dirty="0">
                <a:solidFill>
                  <a:schemeClr val="tx2"/>
                </a:solidFill>
                <a:latin typeface="Calibri" charset="0"/>
              </a:rPr>
              <a:t>Interactions</a:t>
            </a:r>
            <a:r>
              <a:rPr lang="fr-FR" sz="3000" b="1" dirty="0">
                <a:solidFill>
                  <a:srgbClr val="4F6228"/>
                </a:solidFill>
                <a:latin typeface="Calibri" charset="0"/>
              </a:rPr>
              <a:t> </a:t>
            </a:r>
            <a:r>
              <a:rPr lang="fr-FR" sz="3200" b="1" dirty="0">
                <a:solidFill>
                  <a:schemeClr val="tx2"/>
                </a:solidFill>
                <a:latin typeface="Calibri" charset="0"/>
              </a:rPr>
              <a:t>au niveau européen</a:t>
            </a:r>
          </a:p>
        </p:txBody>
      </p:sp>
      <p:sp>
        <p:nvSpPr>
          <p:cNvPr id="63492" name="Rectangle 3"/>
          <p:cNvSpPr>
            <a:spLocks noChangeArrowheads="1"/>
          </p:cNvSpPr>
          <p:nvPr/>
        </p:nvSpPr>
        <p:spPr bwMode="auto">
          <a:xfrm>
            <a:off x="2120900" y="2324100"/>
            <a:ext cx="5957888" cy="2124075"/>
          </a:xfrm>
          <a:prstGeom prst="rect">
            <a:avLst/>
          </a:prstGeom>
          <a:noFill/>
          <a:ln w="9525">
            <a:noFill/>
            <a:miter lim="800000"/>
            <a:headEnd/>
            <a:tailEnd/>
          </a:ln>
        </p:spPr>
        <p:txBody>
          <a:bodyPr>
            <a:spAutoFit/>
          </a:bodyPr>
          <a:lstStyle/>
          <a:p>
            <a:r>
              <a:rPr lang="fr-FR" sz="2000" b="1" dirty="0">
                <a:solidFill>
                  <a:srgbClr val="1F497D"/>
                </a:solidFill>
                <a:latin typeface="Calibri" charset="0"/>
              </a:rPr>
              <a:t>EU BON - </a:t>
            </a:r>
            <a:r>
              <a:rPr lang="fr-FR" sz="2000" dirty="0">
                <a:solidFill>
                  <a:srgbClr val="1F497D"/>
                </a:solidFill>
                <a:latin typeface="Calibri" charset="0"/>
              </a:rPr>
              <a:t>Building the </a:t>
            </a:r>
            <a:r>
              <a:rPr lang="fr-FR" sz="2000" dirty="0" err="1">
                <a:solidFill>
                  <a:srgbClr val="1F497D"/>
                </a:solidFill>
                <a:latin typeface="Calibri" charset="0"/>
              </a:rPr>
              <a:t>European</a:t>
            </a:r>
            <a:r>
              <a:rPr lang="fr-FR" sz="2000" dirty="0">
                <a:solidFill>
                  <a:srgbClr val="1F497D"/>
                </a:solidFill>
                <a:latin typeface="Calibri" charset="0"/>
              </a:rPr>
              <a:t> </a:t>
            </a:r>
            <a:r>
              <a:rPr lang="fr-FR" sz="2000" dirty="0" err="1">
                <a:solidFill>
                  <a:srgbClr val="1F497D"/>
                </a:solidFill>
                <a:latin typeface="Calibri" charset="0"/>
              </a:rPr>
              <a:t>Biodiversity</a:t>
            </a:r>
            <a:endParaRPr lang="fr-FR" sz="2000" dirty="0">
              <a:solidFill>
                <a:srgbClr val="1F497D"/>
              </a:solidFill>
              <a:latin typeface="Calibri" charset="0"/>
            </a:endParaRPr>
          </a:p>
          <a:p>
            <a:r>
              <a:rPr lang="fr-FR" sz="2000" dirty="0">
                <a:solidFill>
                  <a:srgbClr val="1F497D"/>
                </a:solidFill>
                <a:latin typeface="Calibri" charset="0"/>
              </a:rPr>
              <a:t>Observation Network (</a:t>
            </a:r>
            <a:r>
              <a:rPr lang="fr-FR" sz="2000" dirty="0" err="1">
                <a:solidFill>
                  <a:srgbClr val="1F497D"/>
                </a:solidFill>
                <a:latin typeface="Calibri" charset="0"/>
              </a:rPr>
              <a:t>eubon.eu</a:t>
            </a:r>
            <a:r>
              <a:rPr lang="fr-FR" sz="2000" dirty="0">
                <a:solidFill>
                  <a:srgbClr val="1F497D"/>
                </a:solidFill>
                <a:latin typeface="Calibri" charset="0"/>
              </a:rPr>
              <a:t>)</a:t>
            </a:r>
          </a:p>
          <a:p>
            <a:endParaRPr lang="fr-FR" sz="2000" dirty="0"/>
          </a:p>
          <a:p>
            <a:endParaRPr lang="fr-FR" dirty="0"/>
          </a:p>
          <a:p>
            <a:endParaRPr lang="fr-FR" dirty="0"/>
          </a:p>
          <a:p>
            <a:endParaRPr lang="fr-FR" dirty="0"/>
          </a:p>
        </p:txBody>
      </p:sp>
      <p:sp>
        <p:nvSpPr>
          <p:cNvPr id="63493" name="Rectangle 4"/>
          <p:cNvSpPr>
            <a:spLocks noChangeArrowheads="1"/>
          </p:cNvSpPr>
          <p:nvPr/>
        </p:nvSpPr>
        <p:spPr bwMode="auto">
          <a:xfrm>
            <a:off x="328613" y="3048000"/>
            <a:ext cx="6770687" cy="1754188"/>
          </a:xfrm>
          <a:prstGeom prst="rect">
            <a:avLst/>
          </a:prstGeom>
          <a:noFill/>
          <a:ln w="9525">
            <a:noFill/>
            <a:miter lim="800000"/>
            <a:headEnd/>
            <a:tailEnd/>
          </a:ln>
        </p:spPr>
        <p:txBody>
          <a:bodyPr>
            <a:spAutoFit/>
          </a:bodyPr>
          <a:lstStyle/>
          <a:p>
            <a:pPr>
              <a:defRPr/>
            </a:pPr>
            <a:r>
              <a:rPr lang="fr-FR" sz="1800" dirty="0">
                <a:solidFill>
                  <a:srgbClr val="1F497D"/>
                </a:solidFill>
                <a:latin typeface="+mn-lt"/>
                <a:ea typeface="ＭＳ Ｐゴシック" charset="-128"/>
                <a:cs typeface="ＭＳ Ｐゴシック" charset="-128"/>
              </a:rPr>
              <a:t>Proposer une approche innovante en matière </a:t>
            </a:r>
            <a:r>
              <a:rPr lang="fr-FR" sz="1800" b="1" dirty="0">
                <a:solidFill>
                  <a:srgbClr val="1F497D"/>
                </a:solidFill>
                <a:latin typeface="+mn-lt"/>
                <a:ea typeface="ＭＳ Ｐゴシック" charset="-128"/>
                <a:cs typeface="ＭＳ Ｐゴシック" charset="-128"/>
              </a:rPr>
              <a:t>d'intégration de système d'information sur la biodiversité</a:t>
            </a:r>
            <a:r>
              <a:rPr lang="fr-FR" sz="1800" dirty="0">
                <a:solidFill>
                  <a:srgbClr val="1F497D"/>
                </a:solidFill>
                <a:latin typeface="+mn-lt"/>
                <a:ea typeface="ＭＳ Ｐゴシック" charset="-128"/>
                <a:cs typeface="ＭＳ Ｐゴシック" charset="-128"/>
              </a:rPr>
              <a:t> du sol aux données de télédétection, pour répondre aux besoins des politiques.</a:t>
            </a:r>
          </a:p>
          <a:p>
            <a:pPr>
              <a:defRPr/>
            </a:pPr>
            <a:r>
              <a:rPr lang="fr-FR" sz="1800" dirty="0">
                <a:solidFill>
                  <a:srgbClr val="1F497D"/>
                </a:solidFill>
                <a:latin typeface="+mn-lt"/>
                <a:ea typeface="ＭＳ Ｐゴシック" charset="-128"/>
                <a:cs typeface="ＭＳ Ｐゴシック" charset="-128"/>
              </a:rPr>
              <a:t>Renforcement de la </a:t>
            </a:r>
            <a:r>
              <a:rPr lang="fr-FR" sz="1800" b="1" dirty="0">
                <a:solidFill>
                  <a:srgbClr val="1F497D"/>
                </a:solidFill>
                <a:latin typeface="+mn-lt"/>
                <a:ea typeface="ＭＳ Ｐゴシック" charset="-128"/>
                <a:cs typeface="ＭＳ Ｐゴシック" charset="-128"/>
              </a:rPr>
              <a:t>composante européenne </a:t>
            </a:r>
            <a:r>
              <a:rPr lang="fr-FR" sz="1800" dirty="0">
                <a:solidFill>
                  <a:srgbClr val="1F497D"/>
                </a:solidFill>
                <a:latin typeface="+mn-lt"/>
                <a:ea typeface="ＭＳ Ｐゴシック" charset="-128"/>
                <a:cs typeface="ＭＳ Ｐゴシック" charset="-128"/>
              </a:rPr>
              <a:t>pour une mise en œuvre globale de </a:t>
            </a:r>
            <a:r>
              <a:rPr lang="fr-FR" sz="1800" b="1" dirty="0">
                <a:solidFill>
                  <a:srgbClr val="1F497D"/>
                </a:solidFill>
                <a:latin typeface="+mn-lt"/>
                <a:ea typeface="ＭＳ Ｐゴシック" charset="-128"/>
                <a:cs typeface="ＭＳ Ｐゴシック" charset="-128"/>
              </a:rPr>
              <a:t>GEO BON </a:t>
            </a:r>
            <a:r>
              <a:rPr lang="fr-FR" sz="1800" dirty="0">
                <a:solidFill>
                  <a:srgbClr val="1F497D"/>
                </a:solidFill>
                <a:latin typeface="+mn-lt"/>
                <a:ea typeface="ＭＳ Ｐゴシック" charset="-128"/>
                <a:cs typeface="ＭＳ Ｐゴシック" charset="-128"/>
              </a:rPr>
              <a:t>et soutien à l’IPBES.</a:t>
            </a:r>
          </a:p>
          <a:p>
            <a:pPr>
              <a:defRPr/>
            </a:pPr>
            <a:r>
              <a:rPr lang="fr-FR" sz="1800" dirty="0">
                <a:solidFill>
                  <a:srgbClr val="1F497D"/>
                </a:solidFill>
                <a:latin typeface="+mn-lt"/>
                <a:ea typeface="ＭＳ Ｐゴシック" charset="-128"/>
                <a:cs typeface="ＭＳ Ｐゴシック" charset="-128"/>
              </a:rPr>
              <a:t>30 partenaires - 18 pays</a:t>
            </a:r>
          </a:p>
        </p:txBody>
      </p:sp>
      <p:pic>
        <p:nvPicPr>
          <p:cNvPr id="75782" name="Image 5" descr="logo-eubon.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913" y="2266950"/>
            <a:ext cx="1703387"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ZoneTexte 6"/>
          <p:cNvSpPr txBox="1">
            <a:spLocks noChangeArrowheads="1"/>
          </p:cNvSpPr>
          <p:nvPr/>
        </p:nvSpPr>
        <p:spPr bwMode="auto">
          <a:xfrm>
            <a:off x="188913" y="5803900"/>
            <a:ext cx="7100887" cy="868363"/>
          </a:xfrm>
          <a:prstGeom prst="rect">
            <a:avLst/>
          </a:prstGeom>
          <a:noFill/>
          <a:ln w="9525">
            <a:noFill/>
            <a:miter lim="800000"/>
            <a:headEnd/>
            <a:tailEnd/>
          </a:ln>
        </p:spPr>
        <p:txBody>
          <a:bodyPr>
            <a:spAutoFit/>
          </a:bodyPr>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fr-FR" sz="1800" dirty="0">
                <a:solidFill>
                  <a:srgbClr val="1F497D"/>
                </a:solidFill>
                <a:latin typeface="+mn-lt"/>
                <a:ea typeface="Lucida Sans Unicode" charset="0"/>
                <a:cs typeface="Lucida Sans Unicode" charset="0"/>
              </a:rPr>
              <a:t>Aider à l'intégration de </a:t>
            </a:r>
            <a:r>
              <a:rPr lang="fr-FR" sz="1800" b="1" dirty="0">
                <a:solidFill>
                  <a:srgbClr val="1F497D"/>
                </a:solidFill>
                <a:latin typeface="+mn-lt"/>
                <a:ea typeface="Lucida Sans Unicode" charset="0"/>
                <a:cs typeface="Lucida Sans Unicode" charset="0"/>
              </a:rPr>
              <a:t>nouveaux contenus multimédias : </a:t>
            </a:r>
            <a:r>
              <a:rPr lang="fr-FR" sz="1800" dirty="0">
                <a:solidFill>
                  <a:srgbClr val="1F497D"/>
                </a:solidFill>
                <a:latin typeface="+mn-lt"/>
                <a:ea typeface="Lucida Sans Unicode" charset="0"/>
                <a:cs typeface="Lucida Sans Unicode" charset="0"/>
              </a:rPr>
              <a:t>images, textes, sons et vidéos sur la biodiversité dans le site culturel </a:t>
            </a:r>
            <a:r>
              <a:rPr lang="fr-FR" sz="1800" b="1" dirty="0" err="1">
                <a:solidFill>
                  <a:srgbClr val="1F497D"/>
                </a:solidFill>
                <a:latin typeface="+mn-lt"/>
                <a:ea typeface="Lucida Sans Unicode" charset="0"/>
                <a:cs typeface="Lucida Sans Unicode" charset="0"/>
              </a:rPr>
              <a:t>Europeana</a:t>
            </a:r>
            <a:r>
              <a:rPr lang="fr-FR" sz="1800" dirty="0">
                <a:solidFill>
                  <a:srgbClr val="1F497D"/>
                </a:solidFill>
                <a:latin typeface="+mn-lt"/>
                <a:ea typeface="Lucida Sans Unicode" charset="0"/>
                <a:cs typeface="Lucida Sans Unicode" charset="0"/>
              </a:rPr>
              <a:t>).</a:t>
            </a: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fr-FR" sz="1800" dirty="0">
                <a:solidFill>
                  <a:srgbClr val="1F497D"/>
                </a:solidFill>
                <a:latin typeface="+mn-lt"/>
                <a:ea typeface="Lucida Sans Unicode" charset="0"/>
                <a:cs typeface="Lucida Sans Unicode" charset="0"/>
              </a:rPr>
              <a:t>23 partenaires – 12 pays</a:t>
            </a:r>
          </a:p>
        </p:txBody>
      </p:sp>
      <p:pic>
        <p:nvPicPr>
          <p:cNvPr id="75784" name="Image 7" descr="logoopenup.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000" y="5048250"/>
            <a:ext cx="4089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88913" y="4984750"/>
            <a:ext cx="6910387" cy="1657350"/>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Rectangle 10"/>
          <p:cNvSpPr/>
          <p:nvPr/>
        </p:nvSpPr>
        <p:spPr>
          <a:xfrm>
            <a:off x="188913" y="2286000"/>
            <a:ext cx="6910387" cy="2516188"/>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5787" name="Rectangle 11"/>
          <p:cNvSpPr>
            <a:spLocks noChangeArrowheads="1"/>
          </p:cNvSpPr>
          <p:nvPr/>
        </p:nvSpPr>
        <p:spPr bwMode="auto">
          <a:xfrm>
            <a:off x="5030788" y="5257800"/>
            <a:ext cx="1352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800" dirty="0" err="1">
                <a:solidFill>
                  <a:srgbClr val="1F497D"/>
                </a:solidFill>
                <a:cs typeface="Lucida Sans Unicode" charset="0"/>
              </a:rPr>
              <a:t>open-up.eu</a:t>
            </a:r>
            <a:endParaRPr lang="fr-FR" dirty="0">
              <a:solidFill>
                <a:srgbClr val="1F497D"/>
              </a:solidFill>
            </a:endParaRPr>
          </a:p>
        </p:txBody>
      </p:sp>
      <p:sp>
        <p:nvSpPr>
          <p:cNvPr id="12" name="ZoneTexte 11"/>
          <p:cNvSpPr txBox="1"/>
          <p:nvPr/>
        </p:nvSpPr>
        <p:spPr>
          <a:xfrm>
            <a:off x="254000" y="1028700"/>
            <a:ext cx="6827510" cy="1015663"/>
          </a:xfrm>
          <a:prstGeom prst="rect">
            <a:avLst/>
          </a:prstGeom>
          <a:noFill/>
        </p:spPr>
        <p:txBody>
          <a:bodyPr wrap="none">
            <a:spAutoFit/>
          </a:bodyPr>
          <a:lstStyle/>
          <a:p>
            <a:pPr marL="342900" indent="-342900">
              <a:buClr>
                <a:schemeClr val="accent3">
                  <a:lumMod val="60000"/>
                  <a:lumOff val="40000"/>
                </a:schemeClr>
              </a:buClr>
              <a:buSzPct val="107000"/>
              <a:buFont typeface="Arial"/>
              <a:buChar char="•"/>
              <a:defRPr/>
            </a:pPr>
            <a:r>
              <a:rPr lang="fr-FR" sz="2000" b="1" dirty="0" smtClean="0">
                <a:solidFill>
                  <a:srgbClr val="1F497D"/>
                </a:solidFill>
                <a:latin typeface="+mn-lt"/>
                <a:ea typeface="ＭＳ Ｐゴシック" charset="0"/>
                <a:cs typeface="ＭＳ Ｐゴシック" charset="0"/>
              </a:rPr>
              <a:t>Organisation</a:t>
            </a:r>
            <a:r>
              <a:rPr lang="fr-FR" b="1" dirty="0" smtClean="0">
                <a:solidFill>
                  <a:srgbClr val="1F497D"/>
                </a:solidFill>
              </a:rPr>
              <a:t> </a:t>
            </a:r>
            <a:r>
              <a:rPr lang="fr-FR" sz="2000" b="1" dirty="0">
                <a:solidFill>
                  <a:srgbClr val="1F497D"/>
                </a:solidFill>
                <a:latin typeface="+mn-lt"/>
                <a:ea typeface="ＭＳ Ｐゴシック" charset="0"/>
                <a:cs typeface="ＭＳ Ｐゴシック" charset="0"/>
              </a:rPr>
              <a:t>de la réunion annuelle </a:t>
            </a:r>
            <a:r>
              <a:rPr lang="fr-FR" sz="2000" b="1" dirty="0" smtClean="0">
                <a:solidFill>
                  <a:srgbClr val="1F497D"/>
                </a:solidFill>
                <a:latin typeface="+mn-lt"/>
                <a:ea typeface="ＭＳ Ｐゴシック" charset="0"/>
                <a:cs typeface="ＭＳ Ｐゴシック" charset="0"/>
              </a:rPr>
              <a:t>des </a:t>
            </a:r>
            <a:r>
              <a:rPr lang="fr-FR" sz="2000" b="1" dirty="0">
                <a:solidFill>
                  <a:srgbClr val="1F497D"/>
                </a:solidFill>
                <a:latin typeface="+mn-lt"/>
                <a:ea typeface="ＭＳ Ｐゴシック" charset="0"/>
                <a:cs typeface="ＭＳ Ｐゴシック" charset="0"/>
              </a:rPr>
              <a:t>nœuds européens</a:t>
            </a:r>
            <a:r>
              <a:rPr lang="fr-FR" b="1" dirty="0" smtClean="0">
                <a:solidFill>
                  <a:srgbClr val="1F497D"/>
                </a:solidFill>
              </a:rPr>
              <a:t>, </a:t>
            </a:r>
          </a:p>
          <a:p>
            <a:pPr>
              <a:defRPr/>
            </a:pPr>
            <a:r>
              <a:rPr lang="fr-FR" sz="1800" dirty="0">
                <a:solidFill>
                  <a:srgbClr val="1F497D"/>
                </a:solidFill>
                <a:latin typeface="+mn-lt"/>
                <a:ea typeface="ＭＳ Ｐゴシック" charset="-128"/>
                <a:cs typeface="ＭＳ Ｐゴシック" charset="-128"/>
              </a:rPr>
              <a:t>5-7 mai 2015, MNHN, Paris :</a:t>
            </a:r>
          </a:p>
          <a:p>
            <a:pPr>
              <a:defRPr/>
            </a:pPr>
            <a:r>
              <a:rPr lang="fr-FR" sz="1800" dirty="0" smtClean="0">
                <a:solidFill>
                  <a:srgbClr val="1F497D"/>
                </a:solidFill>
                <a:latin typeface="+mn-lt"/>
                <a:ea typeface="ＭＳ Ｐゴシック" charset="-128"/>
                <a:cs typeface="ＭＳ Ｐゴシック" charset="-128"/>
              </a:rPr>
              <a:t>Analyse du plan de travail et élection des représentants Europe</a:t>
            </a:r>
            <a:endParaRPr lang="fr-FR" sz="1800" dirty="0">
              <a:solidFill>
                <a:srgbClr val="1F497D"/>
              </a:solidFill>
              <a:latin typeface="+mn-lt"/>
              <a:ea typeface="ＭＳ Ｐゴシック" charset="-128"/>
              <a:cs typeface="ＭＳ Ｐゴシック" charset="-128"/>
            </a:endParaRPr>
          </a:p>
        </p:txBody>
      </p:sp>
      <p:sp>
        <p:nvSpPr>
          <p:cNvPr id="13" name="Rectangle 12"/>
          <p:cNvSpPr/>
          <p:nvPr/>
        </p:nvSpPr>
        <p:spPr>
          <a:xfrm>
            <a:off x="8151813" y="138113"/>
            <a:ext cx="952500" cy="119062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4" name="Image 9" descr="logo_def.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8213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ChangeArrowheads="1"/>
          </p:cNvSpPr>
          <p:nvPr/>
        </p:nvSpPr>
        <p:spPr bwMode="auto">
          <a:xfrm>
            <a:off x="827088" y="228600"/>
            <a:ext cx="571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3200" b="1">
                <a:solidFill>
                  <a:schemeClr val="tx2"/>
                </a:solidFill>
                <a:latin typeface="Calibri" charset="0"/>
              </a:rPr>
              <a:t>Interactions</a:t>
            </a:r>
            <a:r>
              <a:rPr lang="fr-FR" sz="3000" b="1">
                <a:solidFill>
                  <a:srgbClr val="4F6228"/>
                </a:solidFill>
                <a:latin typeface="Calibri" charset="0"/>
              </a:rPr>
              <a:t> </a:t>
            </a:r>
            <a:r>
              <a:rPr lang="fr-FR" sz="3200" b="1">
                <a:solidFill>
                  <a:schemeClr val="tx2"/>
                </a:solidFill>
                <a:latin typeface="Calibri" charset="0"/>
              </a:rPr>
              <a:t>au niveau européen</a:t>
            </a:r>
          </a:p>
        </p:txBody>
      </p:sp>
      <p:sp>
        <p:nvSpPr>
          <p:cNvPr id="73731" name="ZoneTexte 11"/>
          <p:cNvSpPr txBox="1">
            <a:spLocks noChangeArrowheads="1"/>
          </p:cNvSpPr>
          <p:nvPr/>
        </p:nvSpPr>
        <p:spPr bwMode="auto">
          <a:xfrm>
            <a:off x="150813" y="1201738"/>
            <a:ext cx="6845300" cy="400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9BBB59"/>
              </a:buClr>
              <a:buSzPct val="130000"/>
              <a:buFont typeface="Arial" charset="0"/>
              <a:buChar char="•"/>
              <a:defRPr/>
            </a:pPr>
            <a:r>
              <a:rPr lang="fr-FR" sz="2000" b="1" dirty="0" smtClean="0">
                <a:solidFill>
                  <a:srgbClr val="1F497D"/>
                </a:solidFill>
                <a:latin typeface="+mn-lt"/>
              </a:rPr>
              <a:t>Organisation du « Workshop of Living Europe »</a:t>
            </a:r>
            <a:r>
              <a:rPr lang="fr-FR" sz="2000" dirty="0" smtClean="0">
                <a:solidFill>
                  <a:srgbClr val="1F497D"/>
                </a:solidFill>
                <a:latin typeface="+mn-lt"/>
              </a:rPr>
              <a:t>,</a:t>
            </a:r>
            <a:r>
              <a:rPr lang="fr-FR" sz="2000" b="1" dirty="0" smtClean="0">
                <a:solidFill>
                  <a:srgbClr val="1F497D"/>
                </a:solidFill>
                <a:latin typeface="+mn-lt"/>
              </a:rPr>
              <a:t> </a:t>
            </a:r>
            <a:r>
              <a:rPr lang="fr-FR" sz="1800" dirty="0" smtClean="0">
                <a:solidFill>
                  <a:srgbClr val="1F497D"/>
                </a:solidFill>
                <a:latin typeface="+mn-lt"/>
              </a:rPr>
              <a:t>4-5 mai 2015, MNHN, Paris (GBIF </a:t>
            </a:r>
            <a:r>
              <a:rPr lang="fr-FR" sz="1800" dirty="0" err="1" smtClean="0">
                <a:solidFill>
                  <a:srgbClr val="1F497D"/>
                </a:solidFill>
                <a:latin typeface="+mn-lt"/>
              </a:rPr>
              <a:t>Secretariat</a:t>
            </a:r>
            <a:r>
              <a:rPr lang="fr-FR" sz="1800" dirty="0" smtClean="0">
                <a:solidFill>
                  <a:srgbClr val="1F497D"/>
                </a:solidFill>
                <a:latin typeface="+mn-lt"/>
              </a:rPr>
              <a:t> et GBIF France) </a:t>
            </a:r>
            <a:r>
              <a:rPr lang="fr-FR" sz="2000" dirty="0" smtClean="0">
                <a:solidFill>
                  <a:srgbClr val="1F497D"/>
                </a:solidFill>
                <a:latin typeface="+mn-lt"/>
              </a:rPr>
              <a:t>:</a:t>
            </a:r>
            <a:r>
              <a:rPr lang="fr-FR" sz="2000" b="1" dirty="0" smtClean="0">
                <a:solidFill>
                  <a:srgbClr val="1F497D"/>
                </a:solidFill>
                <a:latin typeface="+mn-lt"/>
              </a:rPr>
              <a:t> </a:t>
            </a:r>
          </a:p>
          <a:p>
            <a:pPr lvl="2" eaLnBrk="1" hangingPunct="1">
              <a:buClr>
                <a:srgbClr val="9BBB59"/>
              </a:buClr>
              <a:buSzPct val="130000"/>
              <a:buFont typeface="Arial" charset="0"/>
              <a:buChar char="•"/>
              <a:defRPr/>
            </a:pPr>
            <a:r>
              <a:rPr lang="fr-FR" sz="1600" dirty="0" smtClean="0">
                <a:solidFill>
                  <a:srgbClr val="1F497D"/>
                </a:solidFill>
                <a:latin typeface="+mn-lt"/>
                <a:cs typeface="Arial" charset="0"/>
              </a:rPr>
              <a:t>Présentation technique du portail Atlas of Living </a:t>
            </a:r>
            <a:r>
              <a:rPr lang="fr-FR" sz="1600" dirty="0" err="1" smtClean="0">
                <a:solidFill>
                  <a:srgbClr val="1F497D"/>
                </a:solidFill>
                <a:latin typeface="+mn-lt"/>
                <a:cs typeface="Arial" charset="0"/>
              </a:rPr>
              <a:t>Australia</a:t>
            </a:r>
            <a:r>
              <a:rPr lang="fr-FR" sz="1600" dirty="0" smtClean="0">
                <a:solidFill>
                  <a:srgbClr val="1F497D"/>
                </a:solidFill>
                <a:latin typeface="+mn-lt"/>
                <a:cs typeface="Arial" charset="0"/>
              </a:rPr>
              <a:t> (ALA)</a:t>
            </a:r>
          </a:p>
          <a:p>
            <a:pPr lvl="2" eaLnBrk="1" hangingPunct="1">
              <a:buClr>
                <a:srgbClr val="9BBB59"/>
              </a:buClr>
              <a:buSzPct val="130000"/>
              <a:buFont typeface="Arial" charset="0"/>
              <a:buChar char="•"/>
              <a:defRPr/>
            </a:pPr>
            <a:r>
              <a:rPr lang="fr-FR" sz="1600" dirty="0" smtClean="0">
                <a:solidFill>
                  <a:srgbClr val="1F497D"/>
                </a:solidFill>
                <a:latin typeface="+mn-lt"/>
                <a:cs typeface="Arial" charset="0"/>
              </a:rPr>
              <a:t>aide à l’implémentation et au déploiement des modules pour le développement de portails nationaux basés sur le portail ALA </a:t>
            </a:r>
          </a:p>
          <a:p>
            <a:pPr marL="989013" lvl="2" indent="-271463" eaLnBrk="1" hangingPunct="1">
              <a:buClr>
                <a:srgbClr val="9BBB59"/>
              </a:buClr>
              <a:buSzPct val="130000"/>
              <a:buFont typeface="Symbol" charset="0"/>
              <a:buChar char=""/>
              <a:defRPr/>
            </a:pPr>
            <a:r>
              <a:rPr lang="fr-FR" sz="1600" dirty="0" smtClean="0">
                <a:solidFill>
                  <a:srgbClr val="1F497D"/>
                </a:solidFill>
                <a:latin typeface="+mn-lt"/>
                <a:cs typeface="Arial" charset="0"/>
              </a:rPr>
              <a:t> Ciblé pour les informaticiens du réseau GBIF</a:t>
            </a:r>
          </a:p>
          <a:p>
            <a:pPr marL="989013" lvl="2" indent="-271463" eaLnBrk="1" hangingPunct="1">
              <a:buClr>
                <a:srgbClr val="9BBB59"/>
              </a:buClr>
              <a:buSzPct val="130000"/>
              <a:buFont typeface="Symbol" charset="0"/>
              <a:buChar char=""/>
              <a:defRPr/>
            </a:pPr>
            <a:r>
              <a:rPr lang="fr-FR" sz="1600" dirty="0" smtClean="0">
                <a:solidFill>
                  <a:srgbClr val="1F497D"/>
                </a:solidFill>
                <a:latin typeface="+mn-lt"/>
                <a:cs typeface="Arial" charset="0"/>
              </a:rPr>
              <a:t> Une trentaine de participants venant de 18 pays </a:t>
            </a:r>
          </a:p>
          <a:p>
            <a:pPr marL="914400" lvl="2" indent="0" eaLnBrk="1" hangingPunct="1">
              <a:buClr>
                <a:srgbClr val="9BBB59"/>
              </a:buClr>
              <a:buSzPct val="130000"/>
              <a:defRPr/>
            </a:pPr>
            <a:r>
              <a:rPr lang="fr-FR" sz="1400" u="sng" dirty="0" smtClean="0">
                <a:latin typeface="+mn-lt"/>
                <a:hlinkClick r:id="rId3"/>
              </a:rPr>
              <a:t>http://www.gbif.fr/eu_node_meeting_2015/workshop/index</a:t>
            </a:r>
            <a:endParaRPr lang="fr-FR" sz="1400" u="sng" dirty="0" smtClean="0">
              <a:latin typeface="+mn-lt"/>
            </a:endParaRPr>
          </a:p>
          <a:p>
            <a:pPr>
              <a:defRPr/>
            </a:pPr>
            <a:endParaRPr lang="fr-FR" sz="1400" dirty="0" smtClean="0"/>
          </a:p>
          <a:p>
            <a:pPr>
              <a:defRPr/>
            </a:pPr>
            <a:endParaRPr lang="fr-FR" sz="1400" dirty="0" smtClean="0"/>
          </a:p>
          <a:p>
            <a:pPr eaLnBrk="1" hangingPunct="1">
              <a:buClr>
                <a:srgbClr val="9BBB59"/>
              </a:buClr>
              <a:buSzPct val="130000"/>
              <a:buFont typeface="Arial" charset="0"/>
              <a:buChar char="•"/>
              <a:defRPr/>
            </a:pPr>
            <a:r>
              <a:rPr lang="fr-FR" sz="2000" b="1" dirty="0" err="1">
                <a:solidFill>
                  <a:srgbClr val="1F497D"/>
                </a:solidFill>
              </a:rPr>
              <a:t>Hakathon</a:t>
            </a:r>
            <a:r>
              <a:rPr lang="fr-FR" sz="2000" b="1" dirty="0">
                <a:solidFill>
                  <a:srgbClr val="1F497D"/>
                </a:solidFill>
              </a:rPr>
              <a:t> for </a:t>
            </a:r>
            <a:r>
              <a:rPr lang="fr-FR" sz="2000" b="1" dirty="0" err="1">
                <a:solidFill>
                  <a:srgbClr val="1F497D"/>
                </a:solidFill>
              </a:rPr>
              <a:t>Checklist</a:t>
            </a:r>
            <a:r>
              <a:rPr lang="fr-FR" sz="2000" b="1" dirty="0">
                <a:solidFill>
                  <a:srgbClr val="1F497D"/>
                </a:solidFill>
              </a:rPr>
              <a:t> </a:t>
            </a:r>
            <a:r>
              <a:rPr lang="fr-FR" sz="2000" b="1" dirty="0" err="1">
                <a:solidFill>
                  <a:srgbClr val="1F497D"/>
                </a:solidFill>
              </a:rPr>
              <a:t>Crossmapping</a:t>
            </a:r>
            <a:r>
              <a:rPr lang="fr-FR" sz="2000" b="1" dirty="0">
                <a:solidFill>
                  <a:srgbClr val="1F497D"/>
                </a:solidFill>
              </a:rPr>
              <a:t> and </a:t>
            </a:r>
            <a:r>
              <a:rPr lang="fr-FR" sz="2000" b="1" dirty="0" err="1">
                <a:solidFill>
                  <a:srgbClr val="1F497D"/>
                </a:solidFill>
              </a:rPr>
              <a:t>Precursor</a:t>
            </a:r>
            <a:r>
              <a:rPr lang="fr-FR" sz="2000" b="1" dirty="0">
                <a:solidFill>
                  <a:srgbClr val="1F497D"/>
                </a:solidFill>
              </a:rPr>
              <a:t> National </a:t>
            </a:r>
            <a:r>
              <a:rPr lang="fr-FR" sz="2000" b="1" dirty="0" err="1">
                <a:solidFill>
                  <a:srgbClr val="1F497D"/>
                </a:solidFill>
              </a:rPr>
              <a:t>Checklists</a:t>
            </a:r>
            <a:r>
              <a:rPr lang="fr-FR" sz="2000" b="1" dirty="0">
                <a:solidFill>
                  <a:srgbClr val="1F497D"/>
                </a:solidFill>
              </a:rPr>
              <a:t> </a:t>
            </a:r>
            <a:r>
              <a:rPr lang="fr-FR" sz="2000" b="1" dirty="0" err="1">
                <a:solidFill>
                  <a:srgbClr val="1F497D"/>
                </a:solidFill>
              </a:rPr>
              <a:t>Generation</a:t>
            </a:r>
            <a:r>
              <a:rPr lang="fr-FR" sz="2000" b="1" dirty="0">
                <a:solidFill>
                  <a:srgbClr val="1F497D"/>
                </a:solidFill>
              </a:rPr>
              <a:t> </a:t>
            </a:r>
            <a:r>
              <a:rPr lang="fr-FR" sz="2000" b="1" dirty="0" err="1">
                <a:solidFill>
                  <a:srgbClr val="1F497D"/>
                </a:solidFill>
              </a:rPr>
              <a:t>from</a:t>
            </a:r>
            <a:r>
              <a:rPr lang="fr-FR" sz="2000" b="1" dirty="0">
                <a:solidFill>
                  <a:srgbClr val="1F497D"/>
                </a:solidFill>
              </a:rPr>
              <a:t> GBIF data, </a:t>
            </a:r>
            <a:r>
              <a:rPr lang="fr-FR" sz="1600" dirty="0" err="1">
                <a:solidFill>
                  <a:srgbClr val="1F497D"/>
                </a:solidFill>
              </a:rPr>
              <a:t>Leiden</a:t>
            </a:r>
            <a:r>
              <a:rPr lang="fr-FR" sz="1600" dirty="0">
                <a:solidFill>
                  <a:srgbClr val="1F497D"/>
                </a:solidFill>
              </a:rPr>
              <a:t>, Pays-Bas, 2-5 mars 2015 : </a:t>
            </a:r>
          </a:p>
          <a:p>
            <a:pPr lvl="1" eaLnBrk="1" hangingPunct="1">
              <a:buClr>
                <a:srgbClr val="9BBB59"/>
              </a:buClr>
              <a:buSzPct val="130000"/>
              <a:buFont typeface="Arial" charset="0"/>
              <a:buChar char="•"/>
              <a:defRPr/>
            </a:pPr>
            <a:r>
              <a:rPr lang="fr-FR" sz="1600" dirty="0">
                <a:solidFill>
                  <a:srgbClr val="1F497D"/>
                </a:solidFill>
              </a:rPr>
              <a:t>Participation des informaticiens du GBIF France</a:t>
            </a:r>
          </a:p>
          <a:p>
            <a:pPr marL="989013" lvl="2" indent="-271463" eaLnBrk="1" hangingPunct="1">
              <a:buClr>
                <a:srgbClr val="9BBB59"/>
              </a:buClr>
              <a:buSzPct val="130000"/>
              <a:buFont typeface="Symbol" charset="0"/>
              <a:buChar char=""/>
              <a:defRPr/>
            </a:pPr>
            <a:endParaRPr lang="fr-FR" sz="1600" dirty="0" smtClean="0">
              <a:solidFill>
                <a:srgbClr val="1F497D"/>
              </a:solidFill>
              <a:latin typeface="+mn-lt"/>
              <a:cs typeface="Arial" charset="0"/>
            </a:endParaRPr>
          </a:p>
        </p:txBody>
      </p:sp>
      <p:sp>
        <p:nvSpPr>
          <p:cNvPr id="2" name="Rectangle à coins arrondis 1"/>
          <p:cNvSpPr/>
          <p:nvPr/>
        </p:nvSpPr>
        <p:spPr>
          <a:xfrm>
            <a:off x="8172450" y="103188"/>
            <a:ext cx="946150" cy="1230312"/>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anchor="ctr"/>
          <a:lstStyle/>
          <a:p>
            <a:pPr algn="ctr">
              <a:defRPr/>
            </a:pPr>
            <a:endParaRPr lang="fr-FR"/>
          </a:p>
        </p:txBody>
      </p:sp>
      <p:pic>
        <p:nvPicPr>
          <p:cNvPr id="5" name="Image 9" descr="logo_def.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5116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p:cNvSpPr>
            <a:spLocks noChangeArrowheads="1"/>
          </p:cNvSpPr>
          <p:nvPr/>
        </p:nvSpPr>
        <p:spPr bwMode="auto">
          <a:xfrm>
            <a:off x="307975" y="161925"/>
            <a:ext cx="7223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sz="3200" b="1">
                <a:solidFill>
                  <a:schemeClr val="tx2"/>
                </a:solidFill>
                <a:latin typeface="Calibri" charset="0"/>
              </a:rPr>
              <a:t>Mentoring</a:t>
            </a:r>
            <a:endParaRPr lang="fr-FR" sz="2800" b="1">
              <a:solidFill>
                <a:schemeClr val="tx2"/>
              </a:solidFill>
              <a:latin typeface="Calibri" charset="0"/>
            </a:endParaRPr>
          </a:p>
        </p:txBody>
      </p:sp>
      <p:pic>
        <p:nvPicPr>
          <p:cNvPr id="34818" name="Image 14"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29815" y="5675540"/>
            <a:ext cx="1000125" cy="116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07975" y="859931"/>
            <a:ext cx="6550025" cy="6555642"/>
          </a:xfrm>
          <a:prstGeom prst="rect">
            <a:avLst/>
          </a:prstGeom>
        </p:spPr>
        <p:txBody>
          <a:bodyPr>
            <a:spAutoFit/>
          </a:bodyPr>
          <a:lstStyle/>
          <a:p>
            <a:pPr marL="342900" indent="-342900">
              <a:buClr>
                <a:schemeClr val="accent3">
                  <a:lumMod val="75000"/>
                </a:schemeClr>
              </a:buClr>
              <a:buSzPct val="130000"/>
              <a:buFont typeface="Arial"/>
              <a:buChar char="•"/>
              <a:defRPr/>
            </a:pPr>
            <a:r>
              <a:rPr lang="fr-FR" sz="2000" b="1" dirty="0">
                <a:solidFill>
                  <a:srgbClr val="1F497D"/>
                </a:solidFill>
              </a:rPr>
              <a:t>2010-2011:  GBIF Togo – GBIF France :</a:t>
            </a:r>
          </a:p>
          <a:p>
            <a:pPr>
              <a:buClr>
                <a:schemeClr val="accent3">
                  <a:lumMod val="75000"/>
                </a:schemeClr>
              </a:buClr>
              <a:buSzPct val="130000"/>
              <a:defRPr/>
            </a:pPr>
            <a:r>
              <a:rPr lang="fr-FR" sz="1600" dirty="0">
                <a:solidFill>
                  <a:srgbClr val="1F497D"/>
                </a:solidFill>
              </a:rPr>
              <a:t>permettre au nœud togolais, en s’appuyant sur le GBIF France, d’acquérir une organisation et le savoir-faire technique nécessaire pour débuter de manière autonome les activités GBIF. </a:t>
            </a:r>
          </a:p>
          <a:p>
            <a:pPr marL="342900" indent="-342900">
              <a:buClr>
                <a:schemeClr val="accent3">
                  <a:lumMod val="75000"/>
                </a:schemeClr>
              </a:buClr>
              <a:buSzPct val="130000"/>
              <a:buFont typeface="Arial"/>
              <a:buChar char="•"/>
              <a:defRPr/>
            </a:pPr>
            <a:endParaRPr lang="fr-FR" sz="2000" dirty="0">
              <a:solidFill>
                <a:srgbClr val="1F497D"/>
              </a:solidFill>
            </a:endParaRPr>
          </a:p>
          <a:p>
            <a:pPr marL="342900" indent="-342900">
              <a:buClr>
                <a:schemeClr val="accent3">
                  <a:lumMod val="75000"/>
                </a:schemeClr>
              </a:buClr>
              <a:buSzPct val="130000"/>
              <a:buFont typeface="Arial"/>
              <a:buChar char="•"/>
              <a:defRPr/>
            </a:pPr>
            <a:r>
              <a:rPr lang="fr-FR" sz="2000" b="1" dirty="0">
                <a:solidFill>
                  <a:srgbClr val="1F497D"/>
                </a:solidFill>
              </a:rPr>
              <a:t>2011: GBIF Centrafrique – GBIF Cameroun et GBIF France: </a:t>
            </a:r>
          </a:p>
          <a:p>
            <a:pPr>
              <a:buClr>
                <a:schemeClr val="accent3">
                  <a:lumMod val="75000"/>
                </a:schemeClr>
              </a:buClr>
              <a:buSzPct val="130000"/>
              <a:defRPr/>
            </a:pPr>
            <a:r>
              <a:rPr lang="fr-FR" sz="1600" dirty="0">
                <a:solidFill>
                  <a:srgbClr val="1F497D"/>
                </a:solidFill>
              </a:rPr>
              <a:t>permettre au nœud centrafricain, en s’appuyant </a:t>
            </a:r>
            <a:r>
              <a:rPr lang="fr-FR" sz="1600" dirty="0" smtClean="0">
                <a:solidFill>
                  <a:srgbClr val="1F497D"/>
                </a:solidFill>
              </a:rPr>
              <a:t>sur le </a:t>
            </a:r>
            <a:r>
              <a:rPr lang="fr-FR" sz="1600" dirty="0">
                <a:solidFill>
                  <a:srgbClr val="1F497D"/>
                </a:solidFill>
              </a:rPr>
              <a:t>GBIF Cameroun et le GBIF France d’acquérir une organisation et le savoir-faire technique nécessaire pour débuter de manière autonome les activités GBIF. </a:t>
            </a:r>
            <a:endParaRPr lang="fr-FR" sz="2000" dirty="0">
              <a:solidFill>
                <a:srgbClr val="1F497D"/>
              </a:solidFill>
            </a:endParaRPr>
          </a:p>
          <a:p>
            <a:pPr>
              <a:buClr>
                <a:schemeClr val="accent3">
                  <a:lumMod val="75000"/>
                </a:schemeClr>
              </a:buClr>
              <a:buSzPct val="130000"/>
              <a:defRPr/>
            </a:pPr>
            <a:endParaRPr lang="fr-FR" sz="2000" dirty="0">
              <a:solidFill>
                <a:srgbClr val="1F497D"/>
              </a:solidFill>
            </a:endParaRPr>
          </a:p>
          <a:p>
            <a:pPr marL="342900" indent="-342900">
              <a:buClr>
                <a:schemeClr val="accent3">
                  <a:lumMod val="75000"/>
                </a:schemeClr>
              </a:buClr>
              <a:buSzPct val="130000"/>
              <a:buFont typeface="Arial"/>
              <a:buChar char="•"/>
              <a:defRPr/>
            </a:pPr>
            <a:r>
              <a:rPr lang="fr-FR" sz="2000" b="1" dirty="0">
                <a:solidFill>
                  <a:srgbClr val="1F497D"/>
                </a:solidFill>
              </a:rPr>
              <a:t>2013-2014: GBIF France, GBIF Espagne et GBIF Portugal </a:t>
            </a:r>
          </a:p>
          <a:p>
            <a:pPr>
              <a:buClr>
                <a:schemeClr val="accent3">
                  <a:lumMod val="75000"/>
                </a:schemeClr>
              </a:buClr>
              <a:buSzPct val="130000"/>
              <a:defRPr/>
            </a:pPr>
            <a:r>
              <a:rPr lang="fr-FR" sz="1600" dirty="0">
                <a:solidFill>
                  <a:srgbClr val="1F497D"/>
                </a:solidFill>
              </a:rPr>
              <a:t>échanges d’expertises sur la qualité des données, le </a:t>
            </a:r>
            <a:r>
              <a:rPr lang="fr-FR" sz="1600" dirty="0" err="1">
                <a:solidFill>
                  <a:srgbClr val="1F497D"/>
                </a:solidFill>
              </a:rPr>
              <a:t>crowdsourcing</a:t>
            </a:r>
            <a:r>
              <a:rPr lang="fr-FR" sz="1600" dirty="0">
                <a:solidFill>
                  <a:srgbClr val="1F497D"/>
                </a:solidFill>
              </a:rPr>
              <a:t> et la </a:t>
            </a:r>
            <a:r>
              <a:rPr lang="fr-FR" sz="1600" dirty="0" smtClean="0">
                <a:solidFill>
                  <a:srgbClr val="1F497D"/>
                </a:solidFill>
              </a:rPr>
              <a:t>visualisation</a:t>
            </a:r>
          </a:p>
          <a:p>
            <a:pPr>
              <a:buClr>
                <a:schemeClr val="accent3">
                  <a:lumMod val="75000"/>
                </a:schemeClr>
              </a:buClr>
              <a:buSzPct val="130000"/>
              <a:defRPr/>
            </a:pPr>
            <a:endParaRPr lang="fr-FR" sz="1600" dirty="0">
              <a:solidFill>
                <a:srgbClr val="1F497D"/>
              </a:solidFill>
            </a:endParaRPr>
          </a:p>
          <a:p>
            <a:pPr marL="285750" indent="-285750">
              <a:buClr>
                <a:schemeClr val="accent3">
                  <a:lumMod val="75000"/>
                </a:schemeClr>
              </a:buClr>
              <a:buSzPct val="130000"/>
              <a:buFont typeface="Arial"/>
              <a:buChar char="•"/>
              <a:defRPr/>
            </a:pPr>
            <a:r>
              <a:rPr lang="fr-FR" sz="2000" b="1" dirty="0">
                <a:solidFill>
                  <a:srgbClr val="1F497D"/>
                </a:solidFill>
              </a:rPr>
              <a:t>2015-</a:t>
            </a:r>
            <a:r>
              <a:rPr lang="fr-FR" sz="2000" b="1" dirty="0" smtClean="0">
                <a:solidFill>
                  <a:srgbClr val="1F497D"/>
                </a:solidFill>
              </a:rPr>
              <a:t>2016: GBIF France – Madagascar</a:t>
            </a:r>
          </a:p>
          <a:p>
            <a:pPr>
              <a:buClr>
                <a:schemeClr val="accent3">
                  <a:lumMod val="75000"/>
                </a:schemeClr>
              </a:buClr>
              <a:buSzPct val="130000"/>
              <a:defRPr/>
            </a:pPr>
            <a:r>
              <a:rPr lang="fr-FR" sz="1600" dirty="0" smtClean="0">
                <a:solidFill>
                  <a:srgbClr val="1F497D"/>
                </a:solidFill>
              </a:rPr>
              <a:t>renforcement </a:t>
            </a:r>
            <a:r>
              <a:rPr lang="fr-FR" sz="1600" dirty="0">
                <a:solidFill>
                  <a:srgbClr val="1F497D"/>
                </a:solidFill>
              </a:rPr>
              <a:t>des liens </a:t>
            </a:r>
            <a:r>
              <a:rPr lang="fr-FR" sz="1600" dirty="0" smtClean="0">
                <a:solidFill>
                  <a:srgbClr val="1F497D"/>
                </a:solidFill>
              </a:rPr>
              <a:t>entre </a:t>
            </a:r>
            <a:r>
              <a:rPr lang="fr-FR" sz="1600" dirty="0">
                <a:solidFill>
                  <a:srgbClr val="1F497D"/>
                </a:solidFill>
              </a:rPr>
              <a:t>le GBIF France et le </a:t>
            </a:r>
            <a:r>
              <a:rPr lang="fr-FR" sz="1600" dirty="0" err="1" smtClean="0">
                <a:solidFill>
                  <a:srgbClr val="1F497D"/>
                </a:solidFill>
              </a:rPr>
              <a:t>MadBIF</a:t>
            </a:r>
            <a:r>
              <a:rPr lang="fr-FR" sz="1600" dirty="0" smtClean="0">
                <a:solidFill>
                  <a:srgbClr val="1F497D"/>
                </a:solidFill>
              </a:rPr>
              <a:t>, </a:t>
            </a:r>
            <a:r>
              <a:rPr lang="fr-FR" sz="1600" dirty="0">
                <a:solidFill>
                  <a:srgbClr val="1F497D"/>
                </a:solidFill>
              </a:rPr>
              <a:t>s</a:t>
            </a:r>
            <a:r>
              <a:rPr lang="fr-FR" sz="1600" dirty="0" smtClean="0">
                <a:solidFill>
                  <a:srgbClr val="1F497D"/>
                </a:solidFill>
              </a:rPr>
              <a:t>ensibilisation </a:t>
            </a:r>
            <a:r>
              <a:rPr lang="fr-FR" sz="1600" dirty="0">
                <a:solidFill>
                  <a:srgbClr val="1F497D"/>
                </a:solidFill>
              </a:rPr>
              <a:t>des acteurs de la biodiversité à </a:t>
            </a:r>
            <a:r>
              <a:rPr lang="fr-FR" sz="1600" dirty="0" smtClean="0">
                <a:solidFill>
                  <a:srgbClr val="1F497D"/>
                </a:solidFill>
              </a:rPr>
              <a:t>Madagascar et mobilisation </a:t>
            </a:r>
            <a:r>
              <a:rPr lang="fr-FR" sz="1600" dirty="0">
                <a:solidFill>
                  <a:srgbClr val="1F497D"/>
                </a:solidFill>
              </a:rPr>
              <a:t>des données </a:t>
            </a:r>
          </a:p>
          <a:p>
            <a:pPr>
              <a:buClr>
                <a:schemeClr val="accent3">
                  <a:lumMod val="75000"/>
                </a:schemeClr>
              </a:buClr>
              <a:buSzPct val="130000"/>
              <a:defRPr/>
            </a:pPr>
            <a:endParaRPr lang="fr-FR" sz="1600" dirty="0">
              <a:solidFill>
                <a:srgbClr val="1F497D"/>
              </a:solidFill>
            </a:endParaRPr>
          </a:p>
          <a:p>
            <a:pPr>
              <a:buClr>
                <a:schemeClr val="accent3">
                  <a:lumMod val="75000"/>
                </a:schemeClr>
              </a:buClr>
              <a:buSzPct val="130000"/>
              <a:defRPr/>
            </a:pPr>
            <a:endParaRPr lang="fr-FR" sz="1600" dirty="0">
              <a:solidFill>
                <a:srgbClr val="1F497D"/>
              </a:solidFill>
            </a:endParaRPr>
          </a:p>
        </p:txBody>
      </p:sp>
      <p:sp>
        <p:nvSpPr>
          <p:cNvPr id="5" name="Rectangle à coins arrondis 4"/>
          <p:cNvSpPr/>
          <p:nvPr/>
        </p:nvSpPr>
        <p:spPr>
          <a:xfrm>
            <a:off x="8172450" y="103188"/>
            <a:ext cx="946150" cy="1230312"/>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anchor="ctr"/>
          <a:lstStyle/>
          <a:p>
            <a:pPr algn="ctr">
              <a:defRPr/>
            </a:pPr>
            <a:endParaRPr lang="fr-FR"/>
          </a:p>
        </p:txBody>
      </p:sp>
    </p:spTree>
    <p:extLst>
      <p:ext uri="{BB962C8B-B14F-4D97-AF65-F5344CB8AC3E}">
        <p14:creationId xmlns:p14="http://schemas.microsoft.com/office/powerpoint/2010/main" val="33860043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97850" y="179388"/>
            <a:ext cx="898525" cy="12827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chemeClr val="tx1"/>
              </a:solidFill>
            </a:endParaRPr>
          </a:p>
        </p:txBody>
      </p:sp>
      <p:sp>
        <p:nvSpPr>
          <p:cNvPr id="62466" name="Rectangle 2"/>
          <p:cNvSpPr>
            <a:spLocks noChangeArrowheads="1"/>
          </p:cNvSpPr>
          <p:nvPr/>
        </p:nvSpPr>
        <p:spPr bwMode="auto">
          <a:xfrm>
            <a:off x="508000" y="354013"/>
            <a:ext cx="6350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2800" b="1" dirty="0" err="1">
                <a:solidFill>
                  <a:schemeClr val="tx2"/>
                </a:solidFill>
                <a:cs typeface="Arial" charset="0"/>
              </a:rPr>
              <a:t>Mentoring</a:t>
            </a:r>
            <a:r>
              <a:rPr lang="fr-FR" sz="2800" b="1" dirty="0">
                <a:solidFill>
                  <a:schemeClr val="tx2"/>
                </a:solidFill>
                <a:cs typeface="Arial" charset="0"/>
              </a:rPr>
              <a:t> France Espagne Portugal</a:t>
            </a:r>
            <a:endParaRPr lang="fr-FR" sz="2800" dirty="0"/>
          </a:p>
        </p:txBody>
      </p:sp>
      <p:pic>
        <p:nvPicPr>
          <p:cNvPr id="62467"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54213"/>
            <a:ext cx="8943975" cy="451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3"/>
          <p:cNvSpPr>
            <a:spLocks noChangeArrowheads="1"/>
          </p:cNvSpPr>
          <p:nvPr/>
        </p:nvSpPr>
        <p:spPr bwMode="auto">
          <a:xfrm>
            <a:off x="314325" y="1309688"/>
            <a:ext cx="3332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b="1" dirty="0">
                <a:solidFill>
                  <a:srgbClr val="1F497D"/>
                </a:solidFill>
              </a:rPr>
              <a:t>Plateforme e-learning </a:t>
            </a:r>
            <a:endParaRPr lang="fr-FR" dirty="0"/>
          </a:p>
        </p:txBody>
      </p:sp>
    </p:spTree>
    <p:extLst>
      <p:ext uri="{BB962C8B-B14F-4D97-AF65-F5344CB8AC3E}">
        <p14:creationId xmlns:p14="http://schemas.microsoft.com/office/powerpoint/2010/main" val="229801073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
          <p:cNvSpPr>
            <a:spLocks noChangeArrowheads="1"/>
          </p:cNvSpPr>
          <p:nvPr/>
        </p:nvSpPr>
        <p:spPr bwMode="auto">
          <a:xfrm>
            <a:off x="1563688" y="241300"/>
            <a:ext cx="40274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3200" b="1">
                <a:solidFill>
                  <a:schemeClr val="tx2"/>
                </a:solidFill>
                <a:latin typeface="Calibri" charset="0"/>
              </a:rPr>
              <a:t>Appui</a:t>
            </a:r>
            <a:r>
              <a:rPr lang="fr-FR" sz="3000" b="1">
                <a:solidFill>
                  <a:srgbClr val="4F6228"/>
                </a:solidFill>
                <a:latin typeface="Calibri" charset="0"/>
              </a:rPr>
              <a:t> </a:t>
            </a:r>
            <a:r>
              <a:rPr lang="fr-FR" sz="3200" b="1">
                <a:solidFill>
                  <a:schemeClr val="tx2"/>
                </a:solidFill>
                <a:latin typeface="Calibri" charset="0"/>
              </a:rPr>
              <a:t>aux pays du Sud</a:t>
            </a:r>
          </a:p>
        </p:txBody>
      </p:sp>
      <p:sp>
        <p:nvSpPr>
          <p:cNvPr id="36866" name="Rectangle 5"/>
          <p:cNvSpPr>
            <a:spLocks noChangeArrowheads="1"/>
          </p:cNvSpPr>
          <p:nvPr/>
        </p:nvSpPr>
        <p:spPr bwMode="auto">
          <a:xfrm>
            <a:off x="165100" y="1154113"/>
            <a:ext cx="7073900"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1000"/>
              </a:lnSpc>
              <a:buClr>
                <a:srgbClr val="008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b="1" dirty="0">
                <a:solidFill>
                  <a:srgbClr val="1F497D"/>
                </a:solidFill>
                <a:cs typeface="Arial" charset="0"/>
              </a:rPr>
              <a:t>Projet SEP-CEPDEC:  </a:t>
            </a:r>
            <a:r>
              <a:rPr lang="fr-FR" sz="2000" dirty="0">
                <a:solidFill>
                  <a:srgbClr val="1F497D"/>
                </a:solidFill>
                <a:cs typeface="Arial" charset="0"/>
              </a:rPr>
              <a:t>renforcer les compétences en informatique pour la biodiversité dans 22 pays francophones d'Afrique et d'Asie.</a:t>
            </a:r>
          </a:p>
          <a:p>
            <a:pPr>
              <a:lnSpc>
                <a:spcPct val="101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dirty="0">
                <a:solidFill>
                  <a:srgbClr val="1F497D"/>
                </a:solidFill>
                <a:cs typeface="Arial" charset="0"/>
              </a:rPr>
              <a:t>	- Projet terminé en 2011</a:t>
            </a:r>
          </a:p>
          <a:p>
            <a:pPr>
              <a:lnSpc>
                <a:spcPct val="101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000" dirty="0">
                <a:solidFill>
                  <a:srgbClr val="1F497D"/>
                </a:solidFill>
                <a:cs typeface="Arial" charset="0"/>
              </a:rPr>
              <a:t>	- 2ème phase : </a:t>
            </a:r>
            <a:r>
              <a:rPr lang="fr-FR" sz="2000" b="1" dirty="0" smtClean="0">
                <a:solidFill>
                  <a:srgbClr val="1F497D"/>
                </a:solidFill>
                <a:cs typeface="Arial" charset="0"/>
              </a:rPr>
              <a:t>SEP2D</a:t>
            </a:r>
            <a:r>
              <a:rPr lang="fr-FR" sz="2000" b="1" dirty="0">
                <a:solidFill>
                  <a:srgbClr val="1F497D"/>
                </a:solidFill>
                <a:cs typeface="Arial" charset="0"/>
              </a:rPr>
              <a:t>, </a:t>
            </a:r>
            <a:r>
              <a:rPr lang="fr-FR" sz="2000" b="1" dirty="0" smtClean="0">
                <a:solidFill>
                  <a:srgbClr val="1F497D"/>
                </a:solidFill>
                <a:cs typeface="Arial" charset="0"/>
              </a:rPr>
              <a:t>2015-2020</a:t>
            </a:r>
            <a:endParaRPr lang="fr-FR" sz="2000" b="1" dirty="0">
              <a:solidFill>
                <a:srgbClr val="1F497D"/>
              </a:solidFill>
              <a:cs typeface="Arial" charset="0"/>
            </a:endParaRPr>
          </a:p>
        </p:txBody>
      </p:sp>
      <p:pic>
        <p:nvPicPr>
          <p:cNvPr id="36867"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914650"/>
            <a:ext cx="6696075"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Image 14" descr="logo_def.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18475" y="5578363"/>
            <a:ext cx="1025525"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à coins arrondis 5"/>
          <p:cNvSpPr/>
          <p:nvPr/>
        </p:nvSpPr>
        <p:spPr>
          <a:xfrm>
            <a:off x="8172450" y="103188"/>
            <a:ext cx="946150" cy="1230312"/>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anchor="ctr"/>
          <a:lstStyle/>
          <a:p>
            <a:pPr algn="ctr">
              <a:defRPr/>
            </a:pPr>
            <a:endParaRPr lang="fr-FR"/>
          </a:p>
        </p:txBody>
      </p:sp>
    </p:spTree>
    <p:extLst>
      <p:ext uri="{BB962C8B-B14F-4D97-AF65-F5344CB8AC3E}">
        <p14:creationId xmlns:p14="http://schemas.microsoft.com/office/powerpoint/2010/main" val="9258498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7313" y="76200"/>
            <a:ext cx="9056687" cy="6781800"/>
          </a:xfrm>
          <a:prstGeom prst="rect">
            <a:avLst/>
          </a:prstGeom>
          <a:ln>
            <a:noFill/>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fr-FR"/>
          </a:p>
        </p:txBody>
      </p:sp>
      <p:sp>
        <p:nvSpPr>
          <p:cNvPr id="78850" name="Text Placeholder 9"/>
          <p:cNvSpPr>
            <a:spLocks noGrp="1"/>
          </p:cNvSpPr>
          <p:nvPr>
            <p:ph type="body" sz="quarter" idx="10"/>
          </p:nvPr>
        </p:nvSpPr>
        <p:spPr>
          <a:xfrm>
            <a:off x="441325" y="6407150"/>
            <a:ext cx="7156450" cy="382588"/>
          </a:xfrm>
        </p:spPr>
        <p:txBody>
          <a:bodyPr/>
          <a:lstStyle/>
          <a:p>
            <a:r>
              <a:rPr lang="en-US">
                <a:latin typeface="Calibri" charset="0"/>
                <a:ea typeface="ＭＳ Ｐゴシック" charset="0"/>
              </a:rPr>
              <a:t>This programme is funded by the European Union </a:t>
            </a:r>
            <a:br>
              <a:rPr lang="en-US">
                <a:latin typeface="Calibri" charset="0"/>
                <a:ea typeface="ＭＳ Ｐゴシック" charset="0"/>
              </a:rPr>
            </a:br>
            <a:r>
              <a:rPr lang="en-US">
                <a:latin typeface="Calibri" charset="0"/>
                <a:ea typeface="ＭＳ Ｐゴシック" charset="0"/>
                <a:hlinkClick r:id="rId2"/>
              </a:rPr>
              <a:t>http://www.gbif.org/bid</a:t>
            </a:r>
            <a:endParaRPr lang="en-US">
              <a:latin typeface="Calibri" charset="0"/>
              <a:ea typeface="ＭＳ Ｐゴシック" charset="0"/>
            </a:endParaRPr>
          </a:p>
        </p:txBody>
      </p:sp>
      <p:sp>
        <p:nvSpPr>
          <p:cNvPr id="5" name="Content Placeholder 4"/>
          <p:cNvSpPr>
            <a:spLocks noGrp="1"/>
          </p:cNvSpPr>
          <p:nvPr>
            <p:ph sz="half" idx="11"/>
          </p:nvPr>
        </p:nvSpPr>
        <p:spPr>
          <a:xfrm>
            <a:off x="479425" y="1479550"/>
            <a:ext cx="4568825" cy="4654550"/>
          </a:xfrm>
        </p:spPr>
        <p:txBody>
          <a:bodyPr>
            <a:normAutofit fontScale="92500" lnSpcReduction="10000"/>
          </a:bodyPr>
          <a:lstStyle/>
          <a:p>
            <a:pPr marL="0" indent="0">
              <a:buFont typeface="Arial"/>
              <a:buNone/>
              <a:defRPr/>
            </a:pPr>
            <a:r>
              <a:rPr lang="en-US" sz="2000" b="1" dirty="0" smtClean="0"/>
              <a:t>Progress</a:t>
            </a:r>
          </a:p>
          <a:p>
            <a:pPr>
              <a:defRPr/>
            </a:pPr>
            <a:r>
              <a:rPr lang="en-US" sz="2000" dirty="0" err="1" smtClean="0"/>
              <a:t>Programme</a:t>
            </a:r>
            <a:r>
              <a:rPr lang="en-US" sz="2000" dirty="0" smtClean="0"/>
              <a:t> approved, funding in place and </a:t>
            </a:r>
            <a:r>
              <a:rPr lang="en-US" sz="2000" dirty="0"/>
              <a:t>s</a:t>
            </a:r>
            <a:r>
              <a:rPr lang="en-US" sz="2000" dirty="0" smtClean="0"/>
              <a:t>teering </a:t>
            </a:r>
            <a:r>
              <a:rPr lang="en-US" sz="2000" dirty="0"/>
              <a:t>c</a:t>
            </a:r>
            <a:r>
              <a:rPr lang="en-US" sz="2000" dirty="0" smtClean="0"/>
              <a:t>ommittee established</a:t>
            </a:r>
          </a:p>
          <a:p>
            <a:pPr>
              <a:defRPr/>
            </a:pPr>
            <a:r>
              <a:rPr lang="en-US" sz="2000" dirty="0" smtClean="0"/>
              <a:t>Multilingual surveys issued to gain understanding of biodiversity data needs and resources in Africa</a:t>
            </a:r>
          </a:p>
          <a:p>
            <a:pPr marL="0" indent="0">
              <a:buFont typeface="Arial"/>
              <a:buNone/>
              <a:defRPr/>
            </a:pPr>
            <a:r>
              <a:rPr lang="en-US" sz="2000" b="1" dirty="0" smtClean="0"/>
              <a:t>Next steps</a:t>
            </a:r>
            <a:endParaRPr lang="en-US" sz="2000" dirty="0" smtClean="0"/>
          </a:p>
          <a:p>
            <a:pPr>
              <a:defRPr/>
            </a:pPr>
            <a:r>
              <a:rPr lang="en-US" sz="2000" dirty="0" smtClean="0"/>
              <a:t>Africa Rising conference 19-22 May to launch BID in Africa</a:t>
            </a:r>
          </a:p>
          <a:p>
            <a:pPr>
              <a:defRPr/>
            </a:pPr>
            <a:r>
              <a:rPr lang="en-US" sz="2000" dirty="0" smtClean="0"/>
              <a:t>First call for project proposals in Africa ACP region (September 2015)</a:t>
            </a:r>
          </a:p>
          <a:p>
            <a:pPr>
              <a:defRPr/>
            </a:pPr>
            <a:r>
              <a:rPr lang="en-US" sz="2000" dirty="0" err="1" smtClean="0"/>
              <a:t>Programme</a:t>
            </a:r>
            <a:r>
              <a:rPr lang="en-US" sz="2000" dirty="0" smtClean="0"/>
              <a:t> to launch in Caribbean and Pacific in 2016</a:t>
            </a:r>
          </a:p>
          <a:p>
            <a:pPr>
              <a:defRPr/>
            </a:pPr>
            <a:endParaRPr lang="en-US" sz="2000" dirty="0" smtClean="0"/>
          </a:p>
          <a:p>
            <a:pPr>
              <a:defRPr/>
            </a:pPr>
            <a:endParaRPr lang="en-US" dirty="0" smtClean="0"/>
          </a:p>
          <a:p>
            <a:pPr>
              <a:defRPr/>
            </a:pPr>
            <a:endParaRPr lang="en-US" dirty="0" smtClean="0"/>
          </a:p>
        </p:txBody>
      </p:sp>
      <p:pic>
        <p:nvPicPr>
          <p:cNvPr id="78852" name="Picture 2" descr="http://www.gbif.org/sites/default/files/styles/uses_of_data___main/public/images/2015-April/82143/workshop_web.jpg?itok=VA1sB3ve"/>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16777" r="40392"/>
          <a:stretch>
            <a:fillRect/>
          </a:stretch>
        </p:blipFill>
        <p:spPr/>
      </p:pic>
      <p:sp>
        <p:nvSpPr>
          <p:cNvPr id="2" name="Text Placeholder 1"/>
          <p:cNvSpPr>
            <a:spLocks noGrp="1"/>
          </p:cNvSpPr>
          <p:nvPr>
            <p:ph type="body" sz="quarter" idx="16"/>
          </p:nvPr>
        </p:nvSpPr>
        <p:spPr>
          <a:extLst/>
        </p:spPr>
        <p:txBody>
          <a:bodyPr/>
          <a:lstStyle/>
          <a:p>
            <a:pPr>
              <a:defRPr/>
            </a:pPr>
            <a:r>
              <a:rPr/>
              <a:t>supplementary fund</a:t>
            </a:r>
            <a:endParaRPr lang="en-GB"/>
          </a:p>
        </p:txBody>
      </p:sp>
      <p:sp>
        <p:nvSpPr>
          <p:cNvPr id="9" name="Content Placeholder 8"/>
          <p:cNvSpPr>
            <a:spLocks noGrp="1"/>
          </p:cNvSpPr>
          <p:nvPr>
            <p:ph sz="half" idx="17"/>
          </p:nvPr>
        </p:nvSpPr>
        <p:spPr>
          <a:xfrm>
            <a:off x="536575" y="274638"/>
            <a:ext cx="8150225" cy="574675"/>
          </a:xfrm>
        </p:spPr>
        <p:txBody>
          <a:bodyPr>
            <a:normAutofit fontScale="62500" lnSpcReduction="20000"/>
          </a:bodyPr>
          <a:lstStyle/>
          <a:p>
            <a:pPr>
              <a:lnSpc>
                <a:spcPct val="90000"/>
              </a:lnSpc>
              <a:defRPr/>
            </a:pPr>
            <a:r>
              <a:rPr sz="3600">
                <a:ea typeface="Arial"/>
              </a:rPr>
              <a:t>BID: Biodiversity Information for development</a:t>
            </a:r>
            <a:endParaRPr sz="3600"/>
          </a:p>
        </p:txBody>
      </p:sp>
      <p:sp>
        <p:nvSpPr>
          <p:cNvPr id="78855" name="Content Placeholder 2"/>
          <p:cNvSpPr>
            <a:spLocks noGrp="1"/>
          </p:cNvSpPr>
          <p:nvPr>
            <p:ph sz="quarter" idx="18"/>
          </p:nvPr>
        </p:nvSpPr>
        <p:spPr>
          <a:xfrm>
            <a:off x="782638" y="849313"/>
            <a:ext cx="7916862" cy="749300"/>
          </a:xfrm>
        </p:spPr>
        <p:txBody>
          <a:bodyPr/>
          <a:lstStyle/>
          <a:p>
            <a:pPr marL="355600" indent="-355600"/>
            <a:r>
              <a:rPr lang="en-US" dirty="0">
                <a:latin typeface="Arial" charset="0"/>
                <a:ea typeface="ＭＳ Ｐゴシック" charset="0"/>
                <a:cs typeface="Arial" charset="0"/>
              </a:rPr>
              <a:t>A multi-year EU-funded </a:t>
            </a:r>
            <a:r>
              <a:rPr lang="en-US" dirty="0" err="1">
                <a:latin typeface="Arial" charset="0"/>
                <a:ea typeface="ＭＳ Ｐゴシック" charset="0"/>
                <a:cs typeface="Arial" charset="0"/>
              </a:rPr>
              <a:t>programme</a:t>
            </a:r>
            <a:r>
              <a:rPr lang="en-US" dirty="0">
                <a:latin typeface="Arial" charset="0"/>
                <a:ea typeface="ＭＳ Ｐゴシック" charset="0"/>
                <a:cs typeface="Arial" charset="0"/>
              </a:rPr>
              <a:t> to increase the availability and use of biodiversity information in Africa, the Caribbean and the Pacific</a:t>
            </a:r>
          </a:p>
        </p:txBody>
      </p:sp>
      <p:pic>
        <p:nvPicPr>
          <p:cNvPr id="78856" name="Picture 4" descr="EU fl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0" y="6134100"/>
            <a:ext cx="9032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492371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ChangeArrowheads="1"/>
          </p:cNvSpPr>
          <p:nvPr/>
        </p:nvSpPr>
        <p:spPr bwMode="auto">
          <a:xfrm>
            <a:off x="-10161" y="649773"/>
            <a:ext cx="7621477" cy="5940665"/>
          </a:xfrm>
          <a:prstGeom prst="rect">
            <a:avLst/>
          </a:prstGeom>
          <a:noFill/>
          <a:ln w="9525">
            <a:noFill/>
            <a:miter lim="800000"/>
            <a:headEnd/>
            <a:tailEnd/>
          </a:ln>
        </p:spPr>
        <p:txBody>
          <a:bodyPr wrap="square">
            <a:spAutoFit/>
          </a:bodyPr>
          <a:lstStyle/>
          <a:p>
            <a:pPr algn="ctr" hangingPunct="0">
              <a:lnSpc>
                <a:spcPct val="93000"/>
              </a:lnSpc>
              <a:spcBef>
                <a:spcPts val="1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dirty="0"/>
              <a:t/>
            </a:r>
            <a:br>
              <a:rPr lang="en-GB" b="1" dirty="0"/>
            </a:br>
            <a:r>
              <a:rPr lang="en-GB" b="1" dirty="0"/>
              <a:t/>
            </a:r>
            <a:br>
              <a:rPr lang="en-GB" b="1" dirty="0"/>
            </a:br>
            <a:endParaRPr lang="en-GB" b="1" dirty="0"/>
          </a:p>
          <a:p>
            <a:pPr algn="ctr" hangingPunct="0">
              <a:lnSpc>
                <a:spcPct val="150000"/>
              </a:lnSpc>
              <a:spcBef>
                <a:spcPts val="1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600" b="1" dirty="0">
                <a:solidFill>
                  <a:schemeClr val="tx1">
                    <a:lumMod val="75000"/>
                    <a:lumOff val="25000"/>
                  </a:schemeClr>
                </a:solidFill>
                <a:latin typeface="+mj-lt"/>
              </a:rPr>
              <a:t>Equipe GBIF France </a:t>
            </a:r>
            <a:r>
              <a:rPr lang="fr-FR" sz="2600" dirty="0">
                <a:solidFill>
                  <a:schemeClr val="tx1">
                    <a:lumMod val="75000"/>
                    <a:lumOff val="25000"/>
                  </a:schemeClr>
                </a:solidFill>
                <a:latin typeface="+mj-lt"/>
              </a:rPr>
              <a:t/>
            </a:r>
            <a:br>
              <a:rPr lang="fr-FR" sz="2600" dirty="0">
                <a:solidFill>
                  <a:schemeClr val="tx1">
                    <a:lumMod val="75000"/>
                    <a:lumOff val="25000"/>
                  </a:schemeClr>
                </a:solidFill>
                <a:latin typeface="+mj-lt"/>
              </a:rPr>
            </a:br>
            <a:r>
              <a:rPr lang="fr-FR" sz="2600" dirty="0">
                <a:solidFill>
                  <a:schemeClr val="tx1">
                    <a:lumMod val="75000"/>
                    <a:lumOff val="25000"/>
                  </a:schemeClr>
                </a:solidFill>
                <a:latin typeface="+mj-lt"/>
                <a:hlinkClick r:id="rId3"/>
              </a:rPr>
              <a:t>gbif@gbif.fr</a:t>
            </a:r>
            <a:endParaRPr lang="fr-FR" sz="2600" dirty="0">
              <a:solidFill>
                <a:schemeClr val="tx1">
                  <a:lumMod val="75000"/>
                  <a:lumOff val="25000"/>
                </a:schemeClr>
              </a:solidFill>
              <a:latin typeface="+mj-lt"/>
            </a:endParaRPr>
          </a:p>
          <a:p>
            <a:pPr algn="ctr" hangingPunct="0">
              <a:lnSpc>
                <a:spcPct val="93000"/>
              </a:lnSpc>
              <a:spcBef>
                <a:spcPts val="1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600" u="sng" dirty="0">
                <a:solidFill>
                  <a:schemeClr val="tx1">
                    <a:lumMod val="75000"/>
                    <a:lumOff val="25000"/>
                  </a:schemeClr>
                </a:solidFill>
                <a:latin typeface="+mj-lt"/>
              </a:rPr>
              <a:t/>
            </a:r>
            <a:br>
              <a:rPr lang="fr-FR" sz="2600" u="sng" dirty="0">
                <a:solidFill>
                  <a:schemeClr val="tx1">
                    <a:lumMod val="75000"/>
                    <a:lumOff val="25000"/>
                  </a:schemeClr>
                </a:solidFill>
                <a:latin typeface="+mj-lt"/>
              </a:rPr>
            </a:br>
            <a:r>
              <a:rPr lang="fr-FR" sz="2600" dirty="0">
                <a:solidFill>
                  <a:schemeClr val="tx1">
                    <a:lumMod val="75000"/>
                    <a:lumOff val="25000"/>
                  </a:schemeClr>
                </a:solidFill>
                <a:latin typeface="+mj-lt"/>
              </a:rPr>
              <a:t> </a:t>
            </a:r>
            <a:r>
              <a:rPr lang="fr-FR" sz="2600" b="1" dirty="0" smtClean="0">
                <a:solidFill>
                  <a:schemeClr val="tx1">
                    <a:lumMod val="75000"/>
                    <a:lumOff val="25000"/>
                  </a:schemeClr>
                </a:solidFill>
                <a:latin typeface="+mj-lt"/>
              </a:rPr>
              <a:t>Site web</a:t>
            </a:r>
          </a:p>
          <a:p>
            <a:pPr algn="ctr" hangingPunct="0">
              <a:lnSpc>
                <a:spcPct val="93000"/>
              </a:lnSpc>
              <a:spcBef>
                <a:spcPts val="1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600" dirty="0" smtClean="0">
                <a:solidFill>
                  <a:schemeClr val="tx1">
                    <a:lumMod val="75000"/>
                    <a:lumOff val="25000"/>
                  </a:schemeClr>
                </a:solidFill>
                <a:latin typeface="+mj-lt"/>
                <a:hlinkClick r:id="rId4"/>
              </a:rPr>
              <a:t>www.gbif.fr</a:t>
            </a:r>
            <a:endParaRPr lang="fr-FR" sz="2600" dirty="0" smtClean="0">
              <a:solidFill>
                <a:schemeClr val="tx1">
                  <a:lumMod val="75000"/>
                  <a:lumOff val="25000"/>
                </a:schemeClr>
              </a:solidFill>
              <a:latin typeface="+mj-lt"/>
            </a:endParaRPr>
          </a:p>
          <a:p>
            <a:pPr algn="ctr" hangingPunct="0">
              <a:lnSpc>
                <a:spcPct val="93000"/>
              </a:lnSpc>
              <a:spcBef>
                <a:spcPts val="1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2600" dirty="0" smtClean="0">
              <a:solidFill>
                <a:schemeClr val="tx1">
                  <a:lumMod val="75000"/>
                  <a:lumOff val="25000"/>
                </a:schemeClr>
              </a:solidFill>
              <a:latin typeface="+mj-lt"/>
            </a:endParaRPr>
          </a:p>
          <a:p>
            <a:pPr algn="ctr" hangingPunct="0">
              <a:lnSpc>
                <a:spcPct val="93000"/>
              </a:lnSpc>
              <a:spcBef>
                <a:spcPts val="1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600" b="1" dirty="0" err="1" smtClean="0">
                <a:solidFill>
                  <a:schemeClr val="tx1">
                    <a:lumMod val="75000"/>
                    <a:lumOff val="25000"/>
                  </a:schemeClr>
                </a:solidFill>
                <a:latin typeface="+mj-lt"/>
              </a:rPr>
              <a:t>Twitter</a:t>
            </a:r>
            <a:r>
              <a:rPr lang="fr-FR" sz="2600" b="1" dirty="0" smtClean="0">
                <a:solidFill>
                  <a:schemeClr val="tx1">
                    <a:lumMod val="75000"/>
                    <a:lumOff val="25000"/>
                  </a:schemeClr>
                </a:solidFill>
                <a:latin typeface="+mj-lt"/>
              </a:rPr>
              <a:t> </a:t>
            </a:r>
          </a:p>
          <a:p>
            <a:pPr algn="ctr" hangingPunct="0">
              <a:lnSpc>
                <a:spcPct val="93000"/>
              </a:lnSpc>
              <a:spcBef>
                <a:spcPts val="1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sz="2600" dirty="0" smtClean="0">
                <a:solidFill>
                  <a:srgbClr val="0000CC"/>
                </a:solidFill>
                <a:latin typeface="+mj-lt"/>
                <a:hlinkClick r:id="rId5"/>
              </a:rPr>
              <a:t>@</a:t>
            </a:r>
            <a:r>
              <a:rPr lang="fr-FR" sz="2600" dirty="0" err="1" smtClean="0">
                <a:solidFill>
                  <a:srgbClr val="0000CC"/>
                </a:solidFill>
                <a:latin typeface="+mj-lt"/>
                <a:hlinkClick r:id="rId5"/>
              </a:rPr>
              <a:t>gbiffrance</a:t>
            </a:r>
            <a:r>
              <a:rPr lang="fr-FR" sz="2600" dirty="0" smtClean="0">
                <a:solidFill>
                  <a:srgbClr val="0000CC"/>
                </a:solidFill>
                <a:latin typeface="+mj-lt"/>
              </a:rPr>
              <a:t> </a:t>
            </a:r>
            <a:endParaRPr lang="fr-FR" sz="2600" dirty="0">
              <a:solidFill>
                <a:srgbClr val="0000CC"/>
              </a:solidFill>
              <a:latin typeface="+mj-lt"/>
            </a:endParaRPr>
          </a:p>
        </p:txBody>
      </p:sp>
      <p:pic>
        <p:nvPicPr>
          <p:cNvPr id="7" name="Image 9" descr="logo_def.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1749526" y="624651"/>
            <a:ext cx="6431280" cy="553998"/>
          </a:xfrm>
          <a:prstGeom prst="rect">
            <a:avLst/>
          </a:prstGeom>
          <a:noFill/>
        </p:spPr>
        <p:txBody>
          <a:bodyPr wrap="square" rtlCol="0">
            <a:spAutoFit/>
          </a:bodyPr>
          <a:lstStyle/>
          <a:p>
            <a:r>
              <a:rPr lang="fr-FR" sz="3000" b="1" i="1" dirty="0" smtClean="0">
                <a:solidFill>
                  <a:schemeClr val="bg2">
                    <a:lumMod val="25000"/>
                  </a:schemeClr>
                </a:solidFill>
                <a:latin typeface="+mj-lt"/>
              </a:rPr>
              <a:t>Merci de votre attention !</a:t>
            </a:r>
            <a:endParaRPr lang="fr-FR" sz="3000" b="1" i="1" dirty="0">
              <a:solidFill>
                <a:schemeClr val="bg2">
                  <a:lumMod val="25000"/>
                </a:schemeClr>
              </a:solidFill>
              <a:latin typeface="+mj-lt"/>
            </a:endParaRPr>
          </a:p>
        </p:txBody>
      </p:sp>
      <p:sp>
        <p:nvSpPr>
          <p:cNvPr id="5" name="Rectangle à coins arrondis 4"/>
          <p:cNvSpPr/>
          <p:nvPr/>
        </p:nvSpPr>
        <p:spPr>
          <a:xfrm>
            <a:off x="8172450" y="103188"/>
            <a:ext cx="946150" cy="1230312"/>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anchor="ctr"/>
          <a:lstStyle/>
          <a:p>
            <a:pPr algn="ctr">
              <a:defRPr/>
            </a:pPr>
            <a:endParaRPr lang="fr-FR"/>
          </a:p>
        </p:txBody>
      </p:sp>
    </p:spTree>
    <p:extLst>
      <p:ext uri="{BB962C8B-B14F-4D97-AF65-F5344CB8AC3E}">
        <p14:creationId xmlns:p14="http://schemas.microsoft.com/office/powerpoint/2010/main" val="6081837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41" y="2978150"/>
            <a:ext cx="6447318" cy="5000131"/>
          </a:xfrm>
          <a:prstGeom prst="rect">
            <a:avLst/>
          </a:prstGeom>
        </p:spPr>
      </p:pic>
      <p:sp>
        <p:nvSpPr>
          <p:cNvPr id="19458" name="AutoShape 3"/>
          <p:cNvSpPr>
            <a:spLocks noChangeArrowheads="1"/>
          </p:cNvSpPr>
          <p:nvPr/>
        </p:nvSpPr>
        <p:spPr bwMode="auto">
          <a:xfrm>
            <a:off x="89853" y="2840038"/>
            <a:ext cx="7093267" cy="3932237"/>
          </a:xfrm>
          <a:prstGeom prst="flowChartAlternateProcess">
            <a:avLst/>
          </a:prstGeom>
          <a:noFill/>
          <a:ln w="9360">
            <a:solidFill>
              <a:srgbClr val="000000"/>
            </a:solidFill>
            <a:round/>
            <a:headEnd/>
            <a:tailEnd/>
          </a:ln>
        </p:spPr>
        <p:txBody>
          <a:bodyPr wrap="none" anchor="ctr"/>
          <a:lstStyle/>
          <a:p>
            <a:endParaRPr lang="fr-FR" sz="1800"/>
          </a:p>
        </p:txBody>
      </p:sp>
      <p:sp>
        <p:nvSpPr>
          <p:cNvPr id="19459" name="AutoShape 4"/>
          <p:cNvSpPr>
            <a:spLocks noChangeArrowheads="1"/>
          </p:cNvSpPr>
          <p:nvPr/>
        </p:nvSpPr>
        <p:spPr bwMode="auto">
          <a:xfrm>
            <a:off x="134620" y="1284650"/>
            <a:ext cx="4325461" cy="989606"/>
          </a:xfrm>
          <a:prstGeom prst="flowChartAlternateProcess">
            <a:avLst/>
          </a:prstGeom>
          <a:solidFill>
            <a:srgbClr val="99CCFF"/>
          </a:solidFill>
          <a:ln w="9360">
            <a:solidFill>
              <a:srgbClr val="000000"/>
            </a:solidFill>
            <a:round/>
            <a:headEnd/>
            <a:tailEnd/>
          </a:ln>
        </p:spPr>
        <p:txBody>
          <a:bodyPr wrap="none" lIns="90000" tIns="45000" rIns="90000" bIns="45000" anchor="ctr"/>
          <a:lstStyle/>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a:solidFill>
                  <a:srgbClr val="000000"/>
                </a:solidFill>
                <a:latin typeface="+mj-lt"/>
              </a:rPr>
              <a:t>Governing Board</a:t>
            </a:r>
          </a:p>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err="1">
                <a:solidFill>
                  <a:srgbClr val="000000"/>
                </a:solidFill>
                <a:latin typeface="+mj-lt"/>
              </a:rPr>
              <a:t>Comité</a:t>
            </a:r>
            <a:r>
              <a:rPr lang="en-GB" sz="1400" dirty="0">
                <a:solidFill>
                  <a:srgbClr val="000000"/>
                </a:solidFill>
                <a:latin typeface="+mj-lt"/>
              </a:rPr>
              <a:t> </a:t>
            </a:r>
            <a:r>
              <a:rPr lang="en-GB" sz="1400" dirty="0" err="1">
                <a:solidFill>
                  <a:srgbClr val="000000"/>
                </a:solidFill>
                <a:latin typeface="+mj-lt"/>
              </a:rPr>
              <a:t>exécutif</a:t>
            </a:r>
            <a:r>
              <a:rPr lang="en-GB" sz="1400" dirty="0">
                <a:solidFill>
                  <a:srgbClr val="000000"/>
                </a:solidFill>
                <a:latin typeface="+mj-lt"/>
              </a:rPr>
              <a:t> </a:t>
            </a:r>
          </a:p>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err="1" smtClean="0">
                <a:solidFill>
                  <a:srgbClr val="000000"/>
                </a:solidFill>
                <a:latin typeface="+mj-lt"/>
              </a:rPr>
              <a:t>Comité</a:t>
            </a:r>
            <a:r>
              <a:rPr lang="en-GB" sz="1400" dirty="0" smtClean="0">
                <a:solidFill>
                  <a:srgbClr val="000000"/>
                </a:solidFill>
                <a:latin typeface="+mj-lt"/>
              </a:rPr>
              <a:t> </a:t>
            </a:r>
            <a:r>
              <a:rPr lang="en-GB" sz="1400" dirty="0">
                <a:solidFill>
                  <a:srgbClr val="000000"/>
                </a:solidFill>
                <a:latin typeface="+mj-lt"/>
              </a:rPr>
              <a:t>pour le budget</a:t>
            </a:r>
          </a:p>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err="1">
                <a:solidFill>
                  <a:srgbClr val="000000"/>
                </a:solidFill>
                <a:latin typeface="+mj-lt"/>
              </a:rPr>
              <a:t>Comité</a:t>
            </a:r>
            <a:r>
              <a:rPr lang="en-GB" sz="1400" dirty="0">
                <a:solidFill>
                  <a:srgbClr val="000000"/>
                </a:solidFill>
                <a:latin typeface="+mj-lt"/>
              </a:rPr>
              <a:t> des </a:t>
            </a:r>
            <a:r>
              <a:rPr lang="en-GB" sz="1400" dirty="0" err="1">
                <a:solidFill>
                  <a:srgbClr val="000000"/>
                </a:solidFill>
                <a:latin typeface="+mj-lt"/>
              </a:rPr>
              <a:t>noeuds</a:t>
            </a:r>
            <a:r>
              <a:rPr lang="en-GB" sz="1400" dirty="0">
                <a:solidFill>
                  <a:srgbClr val="000000"/>
                </a:solidFill>
                <a:latin typeface="+mj-lt"/>
              </a:rPr>
              <a:t> participants</a:t>
            </a:r>
          </a:p>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err="1" smtClean="0">
                <a:solidFill>
                  <a:srgbClr val="000000"/>
                </a:solidFill>
                <a:latin typeface="+mj-lt"/>
              </a:rPr>
              <a:t>Comité</a:t>
            </a:r>
            <a:r>
              <a:rPr lang="en-GB" sz="1400" dirty="0" smtClean="0">
                <a:solidFill>
                  <a:srgbClr val="000000"/>
                </a:solidFill>
                <a:latin typeface="+mj-lt"/>
              </a:rPr>
              <a:t> </a:t>
            </a:r>
            <a:r>
              <a:rPr lang="en-GB" sz="1400" dirty="0" err="1">
                <a:solidFill>
                  <a:srgbClr val="000000"/>
                </a:solidFill>
                <a:latin typeface="+mj-lt"/>
              </a:rPr>
              <a:t>scientifique</a:t>
            </a:r>
            <a:endParaRPr lang="en-GB" sz="1400" dirty="0">
              <a:solidFill>
                <a:srgbClr val="000000"/>
              </a:solidFill>
              <a:latin typeface="+mj-lt"/>
            </a:endParaRPr>
          </a:p>
        </p:txBody>
      </p:sp>
      <p:sp>
        <p:nvSpPr>
          <p:cNvPr id="19460" name="AutoShape 5"/>
          <p:cNvSpPr>
            <a:spLocks noChangeArrowheads="1"/>
          </p:cNvSpPr>
          <p:nvPr/>
        </p:nvSpPr>
        <p:spPr bwMode="auto">
          <a:xfrm>
            <a:off x="4605020" y="1284650"/>
            <a:ext cx="2339975" cy="989606"/>
          </a:xfrm>
          <a:prstGeom prst="flowChartAlternateProcess">
            <a:avLst/>
          </a:prstGeom>
          <a:solidFill>
            <a:srgbClr val="99CCFF"/>
          </a:solidFill>
          <a:ln w="9360">
            <a:solidFill>
              <a:srgbClr val="000000"/>
            </a:solidFill>
            <a:round/>
            <a:headEnd/>
            <a:tailEnd/>
          </a:ln>
        </p:spPr>
        <p:txBody>
          <a:bodyPr wrap="none" lIns="90000" tIns="45000" rIns="90000" bIns="45000" anchor="ctr"/>
          <a:lstStyle/>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400" b="1" dirty="0" smtClean="0">
              <a:solidFill>
                <a:srgbClr val="000000"/>
              </a:solidFill>
            </a:endParaRPr>
          </a:p>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b="1" dirty="0" err="1" smtClean="0">
                <a:solidFill>
                  <a:srgbClr val="000000"/>
                </a:solidFill>
                <a:latin typeface="+mj-lt"/>
              </a:rPr>
              <a:t>Secrétariat</a:t>
            </a:r>
            <a:endParaRPr lang="en-GB" sz="1400" b="1" dirty="0">
              <a:solidFill>
                <a:srgbClr val="000000"/>
              </a:solidFill>
              <a:latin typeface="+mj-lt"/>
            </a:endParaRPr>
          </a:p>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err="1">
                <a:solidFill>
                  <a:srgbClr val="000000"/>
                </a:solidFill>
                <a:latin typeface="+mj-lt"/>
              </a:rPr>
              <a:t>Directeur</a:t>
            </a:r>
            <a:endParaRPr lang="en-GB" sz="1400" dirty="0">
              <a:solidFill>
                <a:srgbClr val="000000"/>
              </a:solidFill>
              <a:latin typeface="+mj-lt"/>
            </a:endParaRPr>
          </a:p>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a:solidFill>
                  <a:srgbClr val="000000"/>
                </a:solidFill>
                <a:latin typeface="+mj-lt"/>
              </a:rPr>
              <a:t>Agents </a:t>
            </a:r>
          </a:p>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1600" dirty="0">
              <a:solidFill>
                <a:srgbClr val="000000"/>
              </a:solidFill>
            </a:endParaRPr>
          </a:p>
        </p:txBody>
      </p:sp>
      <p:sp>
        <p:nvSpPr>
          <p:cNvPr id="19462" name="AutoShape 7"/>
          <p:cNvSpPr>
            <a:spLocks noChangeArrowheads="1"/>
          </p:cNvSpPr>
          <p:nvPr/>
        </p:nvSpPr>
        <p:spPr bwMode="auto">
          <a:xfrm>
            <a:off x="804545" y="2320744"/>
            <a:ext cx="360363" cy="504825"/>
          </a:xfrm>
          <a:prstGeom prst="upDownArrow">
            <a:avLst>
              <a:gd name="adj1" fmla="val 50000"/>
              <a:gd name="adj2" fmla="val 27888"/>
            </a:avLst>
          </a:prstGeom>
          <a:solidFill>
            <a:srgbClr val="99CCFF"/>
          </a:solidFill>
          <a:ln w="9360">
            <a:solidFill>
              <a:srgbClr val="000000"/>
            </a:solidFill>
            <a:round/>
            <a:headEnd/>
            <a:tailEnd/>
          </a:ln>
        </p:spPr>
        <p:txBody>
          <a:bodyPr wrap="none" anchor="ctr"/>
          <a:lstStyle/>
          <a:p>
            <a:endParaRPr lang="fr-FR" sz="1800"/>
          </a:p>
        </p:txBody>
      </p:sp>
      <p:sp>
        <p:nvSpPr>
          <p:cNvPr id="19463" name="AutoShape 8"/>
          <p:cNvSpPr>
            <a:spLocks noChangeArrowheads="1"/>
          </p:cNvSpPr>
          <p:nvPr/>
        </p:nvSpPr>
        <p:spPr bwMode="auto">
          <a:xfrm>
            <a:off x="5504180" y="2297410"/>
            <a:ext cx="360363" cy="504825"/>
          </a:xfrm>
          <a:prstGeom prst="upDownArrow">
            <a:avLst>
              <a:gd name="adj1" fmla="val 50000"/>
              <a:gd name="adj2" fmla="val 27888"/>
            </a:avLst>
          </a:prstGeom>
          <a:solidFill>
            <a:srgbClr val="99CCFF"/>
          </a:solidFill>
          <a:ln w="9360">
            <a:solidFill>
              <a:srgbClr val="000000"/>
            </a:solidFill>
            <a:round/>
            <a:headEnd/>
            <a:tailEnd/>
          </a:ln>
        </p:spPr>
        <p:txBody>
          <a:bodyPr wrap="none" anchor="ctr"/>
          <a:lstStyle/>
          <a:p>
            <a:endParaRPr lang="fr-FR" sz="1800"/>
          </a:p>
        </p:txBody>
      </p:sp>
      <p:sp>
        <p:nvSpPr>
          <p:cNvPr id="19464" name="AutoShape 9"/>
          <p:cNvSpPr>
            <a:spLocks noChangeArrowheads="1"/>
          </p:cNvSpPr>
          <p:nvPr/>
        </p:nvSpPr>
        <p:spPr bwMode="auto">
          <a:xfrm>
            <a:off x="3472657" y="2297411"/>
            <a:ext cx="360363" cy="504825"/>
          </a:xfrm>
          <a:prstGeom prst="upDownArrow">
            <a:avLst>
              <a:gd name="adj1" fmla="val 50000"/>
              <a:gd name="adj2" fmla="val 27888"/>
            </a:avLst>
          </a:prstGeom>
          <a:solidFill>
            <a:srgbClr val="99CCFF"/>
          </a:solidFill>
          <a:ln w="9360">
            <a:solidFill>
              <a:srgbClr val="000000"/>
            </a:solidFill>
            <a:round/>
            <a:headEnd/>
            <a:tailEnd/>
          </a:ln>
        </p:spPr>
        <p:txBody>
          <a:bodyPr wrap="none" anchor="ctr"/>
          <a:lstStyle/>
          <a:p>
            <a:endParaRPr lang="fr-FR" sz="1800"/>
          </a:p>
        </p:txBody>
      </p:sp>
      <p:sp>
        <p:nvSpPr>
          <p:cNvPr id="19466" name="Text Box 10"/>
          <p:cNvSpPr txBox="1">
            <a:spLocks noChangeArrowheads="1"/>
          </p:cNvSpPr>
          <p:nvPr/>
        </p:nvSpPr>
        <p:spPr bwMode="auto">
          <a:xfrm>
            <a:off x="2049463" y="2999423"/>
            <a:ext cx="2846388" cy="346075"/>
          </a:xfrm>
          <a:prstGeom prst="rect">
            <a:avLst/>
          </a:prstGeom>
          <a:noFill/>
          <a:ln w="9525">
            <a:noFill/>
            <a:round/>
            <a:headEnd/>
            <a:tailEnd/>
          </a:ln>
        </p:spPr>
        <p:txBody>
          <a:bodyPr lIns="90000" tIns="45000" rIns="90000" bIns="45000"/>
          <a:lstStyle/>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dirty="0" smtClean="0">
                <a:solidFill>
                  <a:srgbClr val="000000"/>
                </a:solidFill>
                <a:latin typeface="+mj-lt"/>
              </a:rPr>
              <a:t>94  </a:t>
            </a:r>
            <a:r>
              <a:rPr lang="en-GB" b="1" dirty="0">
                <a:solidFill>
                  <a:srgbClr val="000000"/>
                </a:solidFill>
                <a:latin typeface="+mj-lt"/>
              </a:rPr>
              <a:t>Participants</a:t>
            </a:r>
          </a:p>
        </p:txBody>
      </p:sp>
      <p:sp>
        <p:nvSpPr>
          <p:cNvPr id="19467" name="Text Box 12"/>
          <p:cNvSpPr txBox="1">
            <a:spLocks noChangeArrowheads="1"/>
          </p:cNvSpPr>
          <p:nvPr/>
        </p:nvSpPr>
        <p:spPr bwMode="auto">
          <a:xfrm>
            <a:off x="3482975" y="6248400"/>
            <a:ext cx="1260475" cy="349250"/>
          </a:xfrm>
          <a:prstGeom prst="rect">
            <a:avLst/>
          </a:prstGeom>
          <a:noFill/>
          <a:ln w="9525">
            <a:noFill/>
            <a:round/>
            <a:headEnd/>
            <a:tailEnd/>
          </a:ln>
        </p:spPr>
        <p:txBody>
          <a:bodyPr lIns="90000" tIns="45000" rIns="90000" bIns="45000"/>
          <a:lstStyle/>
          <a:p>
            <a:pPr algn="ct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1" dirty="0" smtClean="0">
                <a:solidFill>
                  <a:srgbClr val="000000"/>
                </a:solidFill>
                <a:latin typeface="+mj-lt"/>
              </a:rPr>
              <a:t>53 </a:t>
            </a:r>
            <a:r>
              <a:rPr lang="en-GB" sz="1800" b="1" dirty="0">
                <a:solidFill>
                  <a:srgbClr val="000000"/>
                </a:solidFill>
                <a:latin typeface="+mj-lt"/>
              </a:rPr>
              <a:t>pays</a:t>
            </a:r>
          </a:p>
        </p:txBody>
      </p:sp>
      <p:sp>
        <p:nvSpPr>
          <p:cNvPr id="19468" name="AutoShape 11"/>
          <p:cNvSpPr>
            <a:spLocks noChangeArrowheads="1"/>
          </p:cNvSpPr>
          <p:nvPr/>
        </p:nvSpPr>
        <p:spPr bwMode="auto">
          <a:xfrm>
            <a:off x="260351" y="4524532"/>
            <a:ext cx="1789112" cy="989012"/>
          </a:xfrm>
          <a:prstGeom prst="flowChartAlternateProcess">
            <a:avLst/>
          </a:prstGeom>
          <a:noFill/>
          <a:ln w="9360">
            <a:solidFill>
              <a:srgbClr val="000000"/>
            </a:solidFill>
            <a:round/>
            <a:headEnd/>
            <a:tailEnd/>
          </a:ln>
        </p:spPr>
        <p:txBody>
          <a:bodyPr wrap="none" lIns="90000" tIns="45000" rIns="90000" bIns="45000" anchor="ctr"/>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smtClean="0">
                <a:solidFill>
                  <a:srgbClr val="000000"/>
                </a:solidFill>
                <a:latin typeface="+mj-lt"/>
              </a:rPr>
              <a:t>41 </a:t>
            </a:r>
            <a:r>
              <a:rPr lang="en-GB" sz="1600" b="1" dirty="0" err="1" smtClean="0">
                <a:solidFill>
                  <a:srgbClr val="000000"/>
                </a:solidFill>
                <a:latin typeface="+mj-lt"/>
              </a:rPr>
              <a:t>membres</a:t>
            </a:r>
            <a:r>
              <a:rPr lang="en-GB" sz="1600" b="1" dirty="0" smtClean="0">
                <a:solidFill>
                  <a:srgbClr val="000000"/>
                </a:solidFill>
                <a:latin typeface="+mj-lt"/>
              </a:rPr>
              <a:t> </a:t>
            </a:r>
            <a:endParaRPr lang="en-GB" sz="1600" b="1" dirty="0">
              <a:solidFill>
                <a:srgbClr val="000000"/>
              </a:solidFill>
              <a:latin typeface="+mj-lt"/>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b="1" dirty="0">
                <a:solidFill>
                  <a:srgbClr val="000000"/>
                </a:solidFill>
                <a:latin typeface="+mj-lt"/>
              </a:rPr>
              <a:t>divers</a:t>
            </a:r>
            <a:r>
              <a:rPr lang="en-GB" sz="1600" dirty="0">
                <a:solidFill>
                  <a:srgbClr val="000000"/>
                </a:solidFill>
                <a:latin typeface="+mj-lt"/>
              </a:rPr>
              <a:t> :</a:t>
            </a: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dirty="0">
                <a:solidFill>
                  <a:srgbClr val="000000"/>
                </a:solidFill>
                <a:latin typeface="+mj-lt"/>
              </a:rPr>
              <a:t>associations,</a:t>
            </a: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dirty="0" smtClean="0">
                <a:solidFill>
                  <a:srgbClr val="000000"/>
                </a:solidFill>
                <a:latin typeface="+mj-lt"/>
              </a:rPr>
              <a:t>consortiums…</a:t>
            </a:r>
            <a:endParaRPr lang="en-GB" sz="1600" dirty="0">
              <a:solidFill>
                <a:srgbClr val="000000"/>
              </a:solidFill>
              <a:latin typeface="+mj-lt"/>
            </a:endParaRPr>
          </a:p>
        </p:txBody>
      </p:sp>
      <p:sp>
        <p:nvSpPr>
          <p:cNvPr id="15" name="Rectangle à coins arrondis 14"/>
          <p:cNvSpPr/>
          <p:nvPr/>
        </p:nvSpPr>
        <p:spPr>
          <a:xfrm>
            <a:off x="3482975" y="6248400"/>
            <a:ext cx="1260475" cy="34925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2"/>
          <p:cNvSpPr txBox="1">
            <a:spLocks noChangeArrowheads="1"/>
          </p:cNvSpPr>
          <p:nvPr/>
        </p:nvSpPr>
        <p:spPr bwMode="auto">
          <a:xfrm>
            <a:off x="0" y="-32702"/>
            <a:ext cx="7772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algn="ctr" defTabSz="914400" eaLnBrk="1" hangingPunct="1">
              <a:spcBef>
                <a:spcPct val="0"/>
              </a:spcBef>
              <a:buFontTx/>
              <a:buNone/>
            </a:pPr>
            <a:r>
              <a:rPr lang="fr-FR" altLang="fr-FR" sz="4000" b="1" dirty="0" smtClean="0">
                <a:solidFill>
                  <a:schemeClr val="bg2">
                    <a:lumMod val="25000"/>
                  </a:schemeClr>
                </a:solidFill>
              </a:rPr>
              <a:t>Qui participe au GBIF ?</a:t>
            </a:r>
            <a:endParaRPr lang="fr-FR" altLang="fr-FR" sz="4000" b="1" dirty="0">
              <a:solidFill>
                <a:schemeClr val="bg2">
                  <a:lumMod val="25000"/>
                </a:schemeClr>
              </a:solidFill>
            </a:endParaRPr>
          </a:p>
        </p:txBody>
      </p:sp>
      <p:pic>
        <p:nvPicPr>
          <p:cNvPr id="17" name="Image 9"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818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227013" y="2093913"/>
            <a:ext cx="69215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eaLnBrk="1" hangingPunct="1">
              <a:spcBef>
                <a:spcPct val="0"/>
              </a:spcBef>
              <a:buFontTx/>
              <a:buNone/>
            </a:pPr>
            <a:r>
              <a:rPr lang="fr-FR" altLang="fr-FR" sz="2400">
                <a:latin typeface="Arial" charset="0"/>
              </a:rPr>
              <a:t/>
            </a:r>
            <a:br>
              <a:rPr lang="fr-FR" altLang="fr-FR" sz="2400">
                <a:latin typeface="Arial" charset="0"/>
              </a:rPr>
            </a:br>
            <a:endParaRPr lang="fr-FR" altLang="fr-FR" sz="2400">
              <a:latin typeface="Arial" charset="0"/>
            </a:endParaRPr>
          </a:p>
        </p:txBody>
      </p:sp>
      <p:sp>
        <p:nvSpPr>
          <p:cNvPr id="11267" name="Title 1"/>
          <p:cNvSpPr>
            <a:spLocks noGrp="1"/>
          </p:cNvSpPr>
          <p:nvPr>
            <p:ph type="title"/>
          </p:nvPr>
        </p:nvSpPr>
        <p:spPr>
          <a:xfrm>
            <a:off x="-232093" y="25400"/>
            <a:ext cx="7811453" cy="895350"/>
          </a:xfrm>
        </p:spPr>
        <p:txBody>
          <a:bodyPr/>
          <a:lstStyle/>
          <a:p>
            <a:r>
              <a:rPr lang="en-GB" altLang="fr-FR" sz="3400" b="1" dirty="0" smtClean="0">
                <a:solidFill>
                  <a:schemeClr val="bg2">
                    <a:lumMod val="25000"/>
                  </a:schemeClr>
                </a:solidFill>
                <a:ea typeface="ＭＳ Ｐゴシック" pitchFamily="34" charset="-128"/>
              </a:rPr>
              <a:t>Types</a:t>
            </a:r>
            <a:r>
              <a:rPr lang="en-GB" altLang="fr-FR" sz="3400" dirty="0" smtClean="0">
                <a:solidFill>
                  <a:schemeClr val="bg2">
                    <a:lumMod val="25000"/>
                  </a:schemeClr>
                </a:solidFill>
                <a:ea typeface="ＭＳ Ｐゴシック" pitchFamily="34" charset="-128"/>
              </a:rPr>
              <a:t> </a:t>
            </a:r>
            <a:r>
              <a:rPr lang="en-GB" altLang="fr-FR" sz="3400" b="1" dirty="0" smtClean="0">
                <a:solidFill>
                  <a:schemeClr val="bg2">
                    <a:lumMod val="25000"/>
                  </a:schemeClr>
                </a:solidFill>
                <a:ea typeface="ＭＳ Ｐゴシック" pitchFamily="34" charset="-128"/>
              </a:rPr>
              <a:t>de </a:t>
            </a:r>
            <a:r>
              <a:rPr lang="en-GB" altLang="fr-FR" sz="3400" b="1" dirty="0" err="1" smtClean="0">
                <a:solidFill>
                  <a:schemeClr val="bg2">
                    <a:lumMod val="25000"/>
                  </a:schemeClr>
                </a:solidFill>
                <a:ea typeface="ＭＳ Ｐゴシック" pitchFamily="34" charset="-128"/>
              </a:rPr>
              <a:t>données</a:t>
            </a:r>
            <a:r>
              <a:rPr lang="en-GB" altLang="fr-FR" sz="3400" b="1" dirty="0" smtClean="0">
                <a:solidFill>
                  <a:schemeClr val="bg2">
                    <a:lumMod val="25000"/>
                  </a:schemeClr>
                </a:solidFill>
                <a:ea typeface="ＭＳ Ｐゴシック" pitchFamily="34" charset="-128"/>
              </a:rPr>
              <a:t> </a:t>
            </a:r>
            <a:r>
              <a:rPr lang="en-GB" altLang="fr-FR" sz="3400" b="1" dirty="0" err="1" smtClean="0">
                <a:solidFill>
                  <a:schemeClr val="bg2">
                    <a:lumMod val="25000"/>
                  </a:schemeClr>
                </a:solidFill>
                <a:ea typeface="ＭＳ Ｐゴシック" pitchFamily="34" charset="-128"/>
              </a:rPr>
              <a:t>partagées</a:t>
            </a:r>
            <a:r>
              <a:rPr lang="en-GB" altLang="fr-FR" sz="3400" b="1" dirty="0" smtClean="0">
                <a:solidFill>
                  <a:schemeClr val="bg2">
                    <a:lumMod val="25000"/>
                  </a:schemeClr>
                </a:solidFill>
                <a:ea typeface="ＭＳ Ｐゴシック" pitchFamily="34" charset="-128"/>
              </a:rPr>
              <a:t> via le GBIF</a:t>
            </a:r>
          </a:p>
        </p:txBody>
      </p:sp>
      <p:pic>
        <p:nvPicPr>
          <p:cNvPr id="11268" name="Picture 4" descr="Screen Shot 2014-10-07 at 00.11.1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0507" y="1162050"/>
            <a:ext cx="2036763"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Screen Shot 2014-10-07 at 00.11.3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2509838"/>
            <a:ext cx="2036763"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Screen Shot 2014-10-07 at 00.12.1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24338" y="3927475"/>
            <a:ext cx="27813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Screen Shot 2014-10-07 at 00.23.2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11700" y="5286375"/>
            <a:ext cx="2373313"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txBox="1">
            <a:spLocks/>
          </p:cNvSpPr>
          <p:nvPr/>
        </p:nvSpPr>
        <p:spPr>
          <a:xfrm>
            <a:off x="335280" y="2691130"/>
            <a:ext cx="3665220" cy="1179513"/>
          </a:xfrm>
          <a:prstGeom prst="rect">
            <a:avLst/>
          </a:prstGeom>
        </p:spPr>
        <p:txBody>
          <a:bodyPr>
            <a:normAutofit fontScale="85000" lnSpcReduction="1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GB" sz="2700" dirty="0" smtClean="0">
                <a:solidFill>
                  <a:schemeClr val="bg2">
                    <a:lumMod val="25000"/>
                  </a:schemeClr>
                </a:solidFill>
                <a:latin typeface="+mj-lt"/>
                <a:ea typeface="+mn-ea"/>
                <a:cs typeface="Arial"/>
              </a:rPr>
              <a:t>Observations: Etudes de terrain, </a:t>
            </a:r>
            <a:r>
              <a:rPr lang="en-GB" sz="2700" dirty="0" err="1" smtClean="0">
                <a:solidFill>
                  <a:schemeClr val="bg2">
                    <a:lumMod val="25000"/>
                  </a:schemeClr>
                </a:solidFill>
                <a:latin typeface="+mj-lt"/>
                <a:ea typeface="+mn-ea"/>
                <a:cs typeface="Arial"/>
              </a:rPr>
              <a:t>projets</a:t>
            </a:r>
            <a:r>
              <a:rPr lang="en-GB" sz="2700" dirty="0" smtClean="0">
                <a:solidFill>
                  <a:schemeClr val="bg2">
                    <a:lumMod val="25000"/>
                  </a:schemeClr>
                </a:solidFill>
                <a:latin typeface="+mj-lt"/>
                <a:ea typeface="+mn-ea"/>
                <a:cs typeface="Arial"/>
              </a:rPr>
              <a:t> de monitoring, </a:t>
            </a:r>
            <a:r>
              <a:rPr lang="en-GB" sz="2700" dirty="0" err="1" smtClean="0">
                <a:solidFill>
                  <a:schemeClr val="bg2">
                    <a:lumMod val="25000"/>
                  </a:schemeClr>
                </a:solidFill>
                <a:latin typeface="+mj-lt"/>
                <a:ea typeface="+mn-ea"/>
                <a:cs typeface="Arial"/>
              </a:rPr>
              <a:t>échantillonages</a:t>
            </a:r>
            <a:endParaRPr lang="en-GB" sz="2700" dirty="0">
              <a:solidFill>
                <a:schemeClr val="bg2">
                  <a:lumMod val="25000"/>
                </a:schemeClr>
              </a:solidFill>
              <a:latin typeface="+mj-lt"/>
              <a:ea typeface="+mn-ea"/>
              <a:cs typeface="Arial"/>
            </a:endParaRPr>
          </a:p>
        </p:txBody>
      </p:sp>
      <p:sp>
        <p:nvSpPr>
          <p:cNvPr id="11" name="Text Placeholder 9"/>
          <p:cNvSpPr txBox="1">
            <a:spLocks/>
          </p:cNvSpPr>
          <p:nvPr/>
        </p:nvSpPr>
        <p:spPr>
          <a:xfrm>
            <a:off x="101600" y="1330325"/>
            <a:ext cx="3608388" cy="1179513"/>
          </a:xfrm>
          <a:prstGeom prst="rect">
            <a:avLst/>
          </a:prstGeom>
        </p:spPr>
        <p:txBody>
          <a:bodyPr>
            <a:normAutofit fontScale="92500"/>
          </a:bodyPr>
          <a:lstStyle>
            <a:lvl1pPr marL="0" indent="0" algn="l" defTabSz="457200" rtl="0" eaLnBrk="1" latinLnBrk="0" hangingPunct="1">
              <a:spcBef>
                <a:spcPct val="20000"/>
              </a:spcBef>
              <a:buFont typeface="Arial"/>
              <a:buNone/>
              <a:defRPr sz="3200" kern="1200">
                <a:solidFill>
                  <a:schemeClr val="tx1"/>
                </a:solidFill>
                <a:latin typeface="Arial Narrow"/>
                <a:ea typeface="+mn-ea"/>
                <a:cs typeface="Arial Narrow"/>
              </a:defRPr>
            </a:lvl1pPr>
            <a:lvl2pPr marL="457200" indent="0" algn="l" defTabSz="457200" rtl="0" eaLnBrk="1" latinLnBrk="0" hangingPunct="1">
              <a:spcBef>
                <a:spcPct val="20000"/>
              </a:spcBef>
              <a:buFont typeface="Arial"/>
              <a:buNone/>
              <a:defRPr sz="2800" kern="1200">
                <a:solidFill>
                  <a:schemeClr val="tx1"/>
                </a:solidFill>
                <a:latin typeface="Arial Narrow"/>
                <a:ea typeface="+mn-ea"/>
                <a:cs typeface="Arial Narrow"/>
              </a:defRPr>
            </a:lvl2pPr>
            <a:lvl3pPr marL="914400" indent="0" algn="l" defTabSz="457200" rtl="0" eaLnBrk="1" latinLnBrk="0" hangingPunct="1">
              <a:spcBef>
                <a:spcPct val="20000"/>
              </a:spcBef>
              <a:buFont typeface="Arial"/>
              <a:buNone/>
              <a:defRPr sz="2400" kern="1200">
                <a:solidFill>
                  <a:schemeClr val="tx1"/>
                </a:solidFill>
                <a:latin typeface="Arial Narrow"/>
                <a:ea typeface="+mn-ea"/>
                <a:cs typeface="Arial Narrow"/>
              </a:defRPr>
            </a:lvl3pPr>
            <a:lvl4pPr marL="1371600" indent="0" algn="l" defTabSz="457200" rtl="0" eaLnBrk="1" latinLnBrk="0" hangingPunct="1">
              <a:spcBef>
                <a:spcPct val="20000"/>
              </a:spcBef>
              <a:buFont typeface="Arial"/>
              <a:buNone/>
              <a:defRPr sz="2000" kern="1200">
                <a:solidFill>
                  <a:schemeClr val="tx1"/>
                </a:solidFill>
                <a:latin typeface="Arial Narrow"/>
                <a:ea typeface="+mn-ea"/>
                <a:cs typeface="Arial Narrow"/>
              </a:defRPr>
            </a:lvl4pPr>
            <a:lvl5pPr marL="1828800" indent="0" algn="l" defTabSz="457200" rtl="0" eaLnBrk="1" latinLnBrk="0" hangingPunct="1">
              <a:spcBef>
                <a:spcPct val="20000"/>
              </a:spcBef>
              <a:buFont typeface="Arial"/>
              <a:buNone/>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sz="2700" dirty="0" err="1" smtClean="0">
                <a:solidFill>
                  <a:schemeClr val="bg2">
                    <a:lumMod val="25000"/>
                  </a:schemeClr>
                </a:solidFill>
                <a:latin typeface="+mj-lt"/>
                <a:cs typeface="Arial"/>
              </a:rPr>
              <a:t>Spécimens</a:t>
            </a:r>
            <a:r>
              <a:rPr lang="en-GB" sz="2700" dirty="0" smtClean="0">
                <a:solidFill>
                  <a:schemeClr val="bg2">
                    <a:lumMod val="25000"/>
                  </a:schemeClr>
                </a:solidFill>
                <a:latin typeface="+mj-lt"/>
                <a:cs typeface="Arial"/>
              </a:rPr>
              <a:t> de Collections </a:t>
            </a:r>
            <a:r>
              <a:rPr lang="en-GB" sz="2700" dirty="0" err="1" smtClean="0">
                <a:solidFill>
                  <a:schemeClr val="bg2">
                    <a:lumMod val="25000"/>
                  </a:schemeClr>
                </a:solidFill>
                <a:latin typeface="+mj-lt"/>
                <a:cs typeface="Arial"/>
              </a:rPr>
              <a:t>d’herbiers</a:t>
            </a:r>
            <a:r>
              <a:rPr lang="en-GB" sz="2700" dirty="0">
                <a:solidFill>
                  <a:schemeClr val="bg2">
                    <a:lumMod val="25000"/>
                  </a:schemeClr>
                </a:solidFill>
                <a:latin typeface="+mj-lt"/>
                <a:cs typeface="Arial"/>
              </a:rPr>
              <a:t> </a:t>
            </a:r>
            <a:r>
              <a:rPr lang="en-GB" sz="2700" dirty="0" smtClean="0">
                <a:solidFill>
                  <a:schemeClr val="bg2">
                    <a:lumMod val="25000"/>
                  </a:schemeClr>
                </a:solidFill>
                <a:latin typeface="+mj-lt"/>
                <a:cs typeface="Arial"/>
              </a:rPr>
              <a:t>et de </a:t>
            </a:r>
            <a:r>
              <a:rPr lang="en-GB" sz="2700" dirty="0" err="1" smtClean="0">
                <a:solidFill>
                  <a:schemeClr val="bg2">
                    <a:lumMod val="25000"/>
                  </a:schemeClr>
                </a:solidFill>
                <a:latin typeface="+mj-lt"/>
                <a:cs typeface="Arial"/>
              </a:rPr>
              <a:t>muséums</a:t>
            </a:r>
            <a:endParaRPr lang="en-GB" sz="2700" dirty="0">
              <a:solidFill>
                <a:schemeClr val="bg2">
                  <a:lumMod val="25000"/>
                </a:schemeClr>
              </a:solidFill>
              <a:latin typeface="+mj-lt"/>
              <a:cs typeface="Arial"/>
            </a:endParaRPr>
          </a:p>
        </p:txBody>
      </p:sp>
      <p:sp>
        <p:nvSpPr>
          <p:cNvPr id="12" name="Text Placeholder 9"/>
          <p:cNvSpPr txBox="1">
            <a:spLocks/>
          </p:cNvSpPr>
          <p:nvPr/>
        </p:nvSpPr>
        <p:spPr bwMode="auto">
          <a:xfrm>
            <a:off x="508000" y="4029710"/>
            <a:ext cx="3929063"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eaLnBrk="1" hangingPunct="1">
              <a:buFont typeface="Arial" charset="0"/>
              <a:buNone/>
            </a:pPr>
            <a:r>
              <a:rPr lang="en-GB" altLang="fr-FR" sz="2700" dirty="0" smtClean="0">
                <a:solidFill>
                  <a:schemeClr val="bg2">
                    <a:lumMod val="25000"/>
                  </a:schemeClr>
                </a:solidFill>
                <a:latin typeface="+mj-lt"/>
                <a:cs typeface="Arial" charset="0"/>
              </a:rPr>
              <a:t>Observations de Science Participative </a:t>
            </a:r>
            <a:r>
              <a:rPr lang="en-GB" altLang="fr-FR" sz="2700" dirty="0" err="1" smtClean="0">
                <a:solidFill>
                  <a:schemeClr val="bg2">
                    <a:lumMod val="25000"/>
                  </a:schemeClr>
                </a:solidFill>
                <a:latin typeface="+mj-lt"/>
                <a:cs typeface="Arial" charset="0"/>
              </a:rPr>
              <a:t>ou</a:t>
            </a:r>
            <a:r>
              <a:rPr lang="en-GB" altLang="fr-FR" sz="2700" dirty="0" smtClean="0">
                <a:solidFill>
                  <a:schemeClr val="bg2">
                    <a:lumMod val="25000"/>
                  </a:schemeClr>
                </a:solidFill>
                <a:latin typeface="+mj-lt"/>
                <a:cs typeface="Arial" charset="0"/>
              </a:rPr>
              <a:t> </a:t>
            </a:r>
            <a:r>
              <a:rPr lang="en-GB" altLang="fr-FR" sz="2700" dirty="0" err="1" smtClean="0">
                <a:solidFill>
                  <a:schemeClr val="bg2">
                    <a:lumMod val="25000"/>
                  </a:schemeClr>
                </a:solidFill>
                <a:latin typeface="+mj-lt"/>
                <a:cs typeface="Arial" charset="0"/>
              </a:rPr>
              <a:t>Citoyenne</a:t>
            </a:r>
            <a:endParaRPr lang="en-GB" altLang="fr-FR" sz="2700" dirty="0">
              <a:solidFill>
                <a:schemeClr val="bg2">
                  <a:lumMod val="25000"/>
                </a:schemeClr>
              </a:solidFill>
              <a:latin typeface="+mj-lt"/>
              <a:cs typeface="Arial" charset="0"/>
            </a:endParaRPr>
          </a:p>
        </p:txBody>
      </p:sp>
      <p:sp>
        <p:nvSpPr>
          <p:cNvPr id="13" name="Text Placeholder 9"/>
          <p:cNvSpPr txBox="1">
            <a:spLocks/>
          </p:cNvSpPr>
          <p:nvPr/>
        </p:nvSpPr>
        <p:spPr bwMode="auto">
          <a:xfrm>
            <a:off x="975360" y="5441950"/>
            <a:ext cx="3736340"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eaLnBrk="1" hangingPunct="1">
              <a:buFont typeface="Arial" charset="0"/>
              <a:buNone/>
            </a:pPr>
            <a:r>
              <a:rPr lang="en-GB" altLang="fr-FR" sz="2700" dirty="0" err="1" smtClean="0">
                <a:solidFill>
                  <a:schemeClr val="bg2">
                    <a:lumMod val="25000"/>
                  </a:schemeClr>
                </a:solidFill>
                <a:latin typeface="+mj-lt"/>
                <a:cs typeface="Arial" charset="0"/>
              </a:rPr>
              <a:t>Données</a:t>
            </a:r>
            <a:r>
              <a:rPr lang="en-GB" altLang="fr-FR" sz="2700" dirty="0" smtClean="0">
                <a:solidFill>
                  <a:schemeClr val="bg2">
                    <a:lumMod val="25000"/>
                  </a:schemeClr>
                </a:solidFill>
                <a:latin typeface="+mj-lt"/>
                <a:cs typeface="Arial" charset="0"/>
              </a:rPr>
              <a:t> </a:t>
            </a:r>
            <a:r>
              <a:rPr lang="en-GB" altLang="fr-FR" sz="2700" dirty="0" err="1" smtClean="0">
                <a:solidFill>
                  <a:schemeClr val="bg2">
                    <a:lumMod val="25000"/>
                  </a:schemeClr>
                </a:solidFill>
                <a:latin typeface="+mj-lt"/>
                <a:cs typeface="Arial" charset="0"/>
              </a:rPr>
              <a:t>d’occurrences</a:t>
            </a:r>
            <a:r>
              <a:rPr lang="en-GB" altLang="fr-FR" sz="2700" dirty="0" smtClean="0">
                <a:solidFill>
                  <a:schemeClr val="bg2">
                    <a:lumMod val="25000"/>
                  </a:schemeClr>
                </a:solidFill>
                <a:latin typeface="+mj-lt"/>
                <a:cs typeface="Arial" charset="0"/>
              </a:rPr>
              <a:t> </a:t>
            </a:r>
            <a:r>
              <a:rPr lang="en-GB" altLang="fr-FR" sz="2700" dirty="0" err="1" smtClean="0">
                <a:solidFill>
                  <a:schemeClr val="bg2">
                    <a:lumMod val="25000"/>
                  </a:schemeClr>
                </a:solidFill>
                <a:latin typeface="+mj-lt"/>
                <a:cs typeface="Arial" charset="0"/>
              </a:rPr>
              <a:t>extraites</a:t>
            </a:r>
            <a:r>
              <a:rPr lang="en-GB" altLang="fr-FR" sz="2700" dirty="0" smtClean="0">
                <a:solidFill>
                  <a:schemeClr val="bg2">
                    <a:lumMod val="25000"/>
                  </a:schemeClr>
                </a:solidFill>
                <a:latin typeface="+mj-lt"/>
                <a:cs typeface="Arial" charset="0"/>
              </a:rPr>
              <a:t> de la </a:t>
            </a:r>
            <a:r>
              <a:rPr lang="en-GB" altLang="fr-FR" sz="2700" dirty="0" err="1" smtClean="0">
                <a:solidFill>
                  <a:schemeClr val="bg2">
                    <a:lumMod val="25000"/>
                  </a:schemeClr>
                </a:solidFill>
                <a:latin typeface="+mj-lt"/>
                <a:cs typeface="Arial" charset="0"/>
              </a:rPr>
              <a:t>littérature</a:t>
            </a:r>
            <a:endParaRPr lang="en-GB" altLang="fr-FR" sz="2700" dirty="0">
              <a:solidFill>
                <a:schemeClr val="bg2">
                  <a:lumMod val="25000"/>
                </a:schemeClr>
              </a:solidFill>
              <a:latin typeface="+mj-lt"/>
              <a:cs typeface="Arial" charset="0"/>
            </a:endParaRPr>
          </a:p>
        </p:txBody>
      </p:sp>
      <p:pic>
        <p:nvPicPr>
          <p:cNvPr id="14" name="Image 9" descr="logo_def.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88900"/>
            <a:ext cx="9144000" cy="6670984"/>
          </a:xfrm>
          <a:prstGeom prst="rect">
            <a:avLst/>
          </a:prstGeom>
        </p:spPr>
      </p:pic>
      <p:pic>
        <p:nvPicPr>
          <p:cNvPr id="6" name="Picture 4" descr="Screen Shot 2014-07-09 at 12.39.4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49518" y="765259"/>
            <a:ext cx="3094481" cy="288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à coins arrondis 6"/>
          <p:cNvSpPr/>
          <p:nvPr/>
        </p:nvSpPr>
        <p:spPr>
          <a:xfrm>
            <a:off x="356513" y="2784475"/>
            <a:ext cx="5709007" cy="602054"/>
          </a:xfrm>
          <a:prstGeom prst="roundRect">
            <a:avLst/>
          </a:prstGeom>
          <a:noFill/>
          <a:ln w="28575" cmpd="sng">
            <a:solidFill>
              <a:srgbClr val="80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fr-FR"/>
          </a:p>
        </p:txBody>
      </p:sp>
    </p:spTree>
    <p:extLst>
      <p:ext uri="{BB962C8B-B14F-4D97-AF65-F5344CB8AC3E}">
        <p14:creationId xmlns:p14="http://schemas.microsoft.com/office/powerpoint/2010/main" val="567027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txBox="1">
            <a:spLocks noChangeArrowheads="1"/>
          </p:cNvSpPr>
          <p:nvPr/>
        </p:nvSpPr>
        <p:spPr bwMode="auto">
          <a:xfrm>
            <a:off x="171450" y="57150"/>
            <a:ext cx="7005638" cy="966788"/>
          </a:xfrm>
          <a:prstGeom prst="rect">
            <a:avLst/>
          </a:prstGeom>
          <a:noFill/>
          <a:ln>
            <a:noFill/>
          </a:ln>
          <a:effectLst>
            <a:outerShdw dist="25400" sx="999" sy="999"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fr-FR" b="1">
                <a:solidFill>
                  <a:schemeClr val="tx2"/>
                </a:solidFill>
                <a:cs typeface="Arial" charset="0"/>
              </a:rPr>
              <a:t>Visites et requêtes sur gbif.org</a:t>
            </a:r>
          </a:p>
        </p:txBody>
      </p:sp>
      <p:sp>
        <p:nvSpPr>
          <p:cNvPr id="6" name="Rectangle à coins arrondis 5"/>
          <p:cNvSpPr/>
          <p:nvPr/>
        </p:nvSpPr>
        <p:spPr>
          <a:xfrm>
            <a:off x="8223250" y="179388"/>
            <a:ext cx="820738" cy="108902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à coins arrondis 6"/>
          <p:cNvSpPr/>
          <p:nvPr/>
        </p:nvSpPr>
        <p:spPr>
          <a:xfrm>
            <a:off x="8223250" y="5643563"/>
            <a:ext cx="820738" cy="1176337"/>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1988" name="ZoneTexte 1"/>
          <p:cNvSpPr txBox="1">
            <a:spLocks noChangeArrowheads="1"/>
          </p:cNvSpPr>
          <p:nvPr/>
        </p:nvSpPr>
        <p:spPr bwMode="auto">
          <a:xfrm>
            <a:off x="-2112963" y="1020763"/>
            <a:ext cx="184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fr-FR"/>
          </a:p>
        </p:txBody>
      </p:sp>
      <p:pic>
        <p:nvPicPr>
          <p:cNvPr id="8" name="Image 9"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 1"/>
          <p:cNvPicPr>
            <a:picLocks noChangeAspect="1"/>
          </p:cNvPicPr>
          <p:nvPr/>
        </p:nvPicPr>
        <p:blipFill>
          <a:blip r:embed="rId4"/>
          <a:stretch>
            <a:fillRect/>
          </a:stretch>
        </p:blipFill>
        <p:spPr>
          <a:xfrm>
            <a:off x="101600" y="0"/>
            <a:ext cx="8926700" cy="6858000"/>
          </a:xfrm>
          <a:prstGeom prst="rect">
            <a:avLst/>
          </a:prstGeom>
        </p:spPr>
      </p:pic>
      <p:pic>
        <p:nvPicPr>
          <p:cNvPr id="9" name="Image 8"/>
          <p:cNvPicPr>
            <a:picLocks noChangeAspect="1"/>
          </p:cNvPicPr>
          <p:nvPr/>
        </p:nvPicPr>
        <p:blipFill>
          <a:blip r:embed="rId5"/>
          <a:stretch>
            <a:fillRect/>
          </a:stretch>
        </p:blipFill>
        <p:spPr>
          <a:xfrm>
            <a:off x="101600" y="2478629"/>
            <a:ext cx="8883188" cy="4341271"/>
          </a:xfrm>
          <a:prstGeom prst="rect">
            <a:avLst/>
          </a:prstGeom>
        </p:spPr>
      </p:pic>
    </p:spTree>
    <p:extLst>
      <p:ext uri="{BB962C8B-B14F-4D97-AF65-F5344CB8AC3E}">
        <p14:creationId xmlns:p14="http://schemas.microsoft.com/office/powerpoint/2010/main" val="6323864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9"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025" y="57150"/>
            <a:ext cx="73279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025" y="4329113"/>
            <a:ext cx="73279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075973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132080" y="127635"/>
            <a:ext cx="6949440" cy="657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eaLnBrk="1" hangingPunct="1">
              <a:lnSpc>
                <a:spcPct val="140000"/>
              </a:lnSpc>
              <a:spcBef>
                <a:spcPct val="0"/>
              </a:spcBef>
              <a:buFont typeface="Symbol" pitchFamily="18" charset="2"/>
              <a:buChar char=""/>
            </a:pPr>
            <a:endParaRPr lang="fr-FR" altLang="fr-FR" sz="2000" dirty="0">
              <a:solidFill>
                <a:schemeClr val="bg2">
                  <a:lumMod val="25000"/>
                </a:schemeClr>
              </a:solidFill>
              <a:latin typeface="Arial" charset="0"/>
            </a:endParaRPr>
          </a:p>
          <a:p>
            <a:pPr eaLnBrk="1" hangingPunct="1">
              <a:spcBef>
                <a:spcPct val="0"/>
              </a:spcBef>
              <a:buFont typeface="Symbol" pitchFamily="18" charset="2"/>
              <a:buChar char=""/>
            </a:pPr>
            <a:r>
              <a:rPr lang="en-GB" altLang="fr-FR" sz="2100" dirty="0" err="1" smtClean="0">
                <a:solidFill>
                  <a:schemeClr val="bg2">
                    <a:lumMod val="25000"/>
                  </a:schemeClr>
                </a:solidFill>
                <a:latin typeface="+mj-lt"/>
              </a:rPr>
              <a:t>Tous</a:t>
            </a:r>
            <a:r>
              <a:rPr lang="en-GB" altLang="fr-FR" sz="2100" dirty="0" smtClean="0">
                <a:solidFill>
                  <a:schemeClr val="bg2">
                    <a:lumMod val="25000"/>
                  </a:schemeClr>
                </a:solidFill>
                <a:latin typeface="+mj-lt"/>
              </a:rPr>
              <a:t> les </a:t>
            </a:r>
            <a:r>
              <a:rPr lang="en-GB" altLang="fr-FR" sz="2100" dirty="0" err="1" smtClean="0">
                <a:solidFill>
                  <a:schemeClr val="bg2">
                    <a:lumMod val="25000"/>
                  </a:schemeClr>
                </a:solidFill>
                <a:latin typeface="+mj-lt"/>
              </a:rPr>
              <a:t>outils</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développés</a:t>
            </a:r>
            <a:r>
              <a:rPr lang="en-GB" altLang="fr-FR" sz="2100" dirty="0" smtClean="0">
                <a:solidFill>
                  <a:schemeClr val="bg2">
                    <a:lumMod val="25000"/>
                  </a:schemeClr>
                </a:solidFill>
                <a:latin typeface="+mj-lt"/>
              </a:rPr>
              <a:t> par le GBIF </a:t>
            </a:r>
            <a:r>
              <a:rPr lang="en-GB" altLang="fr-FR" sz="2100" dirty="0" err="1" smtClean="0">
                <a:solidFill>
                  <a:schemeClr val="bg2">
                    <a:lumMod val="25000"/>
                  </a:schemeClr>
                </a:solidFill>
                <a:latin typeface="+mj-lt"/>
              </a:rPr>
              <a:t>sont</a:t>
            </a:r>
            <a:r>
              <a:rPr lang="en-GB" altLang="fr-FR" sz="2100" dirty="0" smtClean="0">
                <a:solidFill>
                  <a:schemeClr val="bg2">
                    <a:lumMod val="25000"/>
                  </a:schemeClr>
                </a:solidFill>
                <a:latin typeface="+mj-lt"/>
              </a:rPr>
              <a:t> </a:t>
            </a:r>
            <a:r>
              <a:rPr lang="en-GB" altLang="fr-FR" sz="2100" b="1" dirty="0" err="1" smtClean="0">
                <a:solidFill>
                  <a:schemeClr val="bg2">
                    <a:lumMod val="25000"/>
                  </a:schemeClr>
                </a:solidFill>
                <a:latin typeface="+mj-lt"/>
              </a:rPr>
              <a:t>libres</a:t>
            </a:r>
            <a:r>
              <a:rPr lang="en-GB" altLang="fr-FR" sz="2100" dirty="0" smtClean="0">
                <a:solidFill>
                  <a:schemeClr val="bg2">
                    <a:lumMod val="25000"/>
                  </a:schemeClr>
                </a:solidFill>
                <a:latin typeface="+mj-lt"/>
              </a:rPr>
              <a:t> et </a:t>
            </a:r>
            <a:r>
              <a:rPr lang="en-GB" altLang="fr-FR" sz="2100" b="1" dirty="0" smtClean="0">
                <a:solidFill>
                  <a:schemeClr val="bg2">
                    <a:lumMod val="25000"/>
                  </a:schemeClr>
                </a:solidFill>
                <a:latin typeface="+mj-lt"/>
              </a:rPr>
              <a:t>open source</a:t>
            </a:r>
            <a:r>
              <a:rPr lang="en-GB" altLang="fr-FR" sz="2100" dirty="0" smtClean="0">
                <a:solidFill>
                  <a:schemeClr val="bg2">
                    <a:lumMod val="25000"/>
                  </a:schemeClr>
                </a:solidFill>
                <a:latin typeface="+mj-lt"/>
              </a:rPr>
              <a:t>, et </a:t>
            </a:r>
            <a:r>
              <a:rPr lang="en-GB" altLang="fr-FR" sz="2100" dirty="0" err="1" smtClean="0">
                <a:solidFill>
                  <a:schemeClr val="bg2">
                    <a:lumMod val="25000"/>
                  </a:schemeClr>
                </a:solidFill>
                <a:latin typeface="+mj-lt"/>
              </a:rPr>
              <a:t>utilisent</a:t>
            </a:r>
            <a:r>
              <a:rPr lang="en-GB" altLang="fr-FR" sz="2100" dirty="0" smtClean="0">
                <a:solidFill>
                  <a:schemeClr val="bg2">
                    <a:lumMod val="25000"/>
                  </a:schemeClr>
                </a:solidFill>
                <a:latin typeface="+mj-lt"/>
              </a:rPr>
              <a:t> des </a:t>
            </a:r>
            <a:r>
              <a:rPr lang="en-GB" altLang="fr-FR" sz="2100" b="1" dirty="0" smtClean="0">
                <a:solidFill>
                  <a:schemeClr val="bg2">
                    <a:lumMod val="25000"/>
                  </a:schemeClr>
                </a:solidFill>
                <a:latin typeface="+mj-lt"/>
              </a:rPr>
              <a:t>standards </a:t>
            </a:r>
            <a:r>
              <a:rPr lang="en-GB" altLang="fr-FR" sz="2100" b="1" dirty="0" err="1" smtClean="0">
                <a:solidFill>
                  <a:schemeClr val="bg2">
                    <a:lumMod val="25000"/>
                  </a:schemeClr>
                </a:solidFill>
                <a:latin typeface="+mj-lt"/>
              </a:rPr>
              <a:t>internationaux</a:t>
            </a:r>
            <a:r>
              <a:rPr lang="en-GB" altLang="fr-FR" sz="2100" dirty="0" smtClean="0">
                <a:solidFill>
                  <a:schemeClr val="bg2">
                    <a:lumMod val="25000"/>
                  </a:schemeClr>
                </a:solidFill>
                <a:latin typeface="+mj-lt"/>
              </a:rPr>
              <a:t>.</a:t>
            </a:r>
            <a:endParaRPr lang="en-GB" altLang="fr-FR" sz="2100" dirty="0">
              <a:solidFill>
                <a:schemeClr val="bg2">
                  <a:lumMod val="25000"/>
                </a:schemeClr>
              </a:solidFill>
              <a:latin typeface="+mj-lt"/>
            </a:endParaRPr>
          </a:p>
          <a:p>
            <a:pPr eaLnBrk="1" hangingPunct="1">
              <a:spcBef>
                <a:spcPct val="0"/>
              </a:spcBef>
              <a:buFont typeface="Symbol" pitchFamily="18" charset="2"/>
              <a:buChar char=""/>
            </a:pPr>
            <a:endParaRPr lang="en-GB" altLang="fr-FR" sz="2100" dirty="0">
              <a:solidFill>
                <a:schemeClr val="bg2">
                  <a:lumMod val="25000"/>
                </a:schemeClr>
              </a:solidFill>
              <a:latin typeface="+mj-lt"/>
            </a:endParaRPr>
          </a:p>
          <a:p>
            <a:pPr eaLnBrk="1" hangingPunct="1">
              <a:spcBef>
                <a:spcPct val="0"/>
              </a:spcBef>
              <a:buFont typeface="Symbol" pitchFamily="18" charset="2"/>
              <a:buChar char=""/>
            </a:pPr>
            <a:r>
              <a:rPr lang="en-GB" altLang="fr-FR" sz="2100" b="1" dirty="0" err="1" smtClean="0">
                <a:solidFill>
                  <a:schemeClr val="bg2">
                    <a:lumMod val="25000"/>
                  </a:schemeClr>
                </a:solidFill>
                <a:latin typeface="+mj-lt"/>
              </a:rPr>
              <a:t>Toutes</a:t>
            </a:r>
            <a:r>
              <a:rPr lang="en-GB" altLang="fr-FR" sz="2100" b="1" dirty="0" smtClean="0">
                <a:solidFill>
                  <a:schemeClr val="bg2">
                    <a:lumMod val="25000"/>
                  </a:schemeClr>
                </a:solidFill>
                <a:latin typeface="+mj-lt"/>
              </a:rPr>
              <a:t> les </a:t>
            </a:r>
            <a:r>
              <a:rPr lang="en-GB" altLang="fr-FR" sz="2100" b="1" dirty="0" err="1" smtClean="0">
                <a:solidFill>
                  <a:schemeClr val="bg2">
                    <a:lumMod val="25000"/>
                  </a:schemeClr>
                </a:solidFill>
                <a:latin typeface="+mj-lt"/>
              </a:rPr>
              <a:t>données</a:t>
            </a:r>
            <a:r>
              <a:rPr lang="en-GB" altLang="fr-FR" sz="2100" b="1" dirty="0" smtClean="0">
                <a:solidFill>
                  <a:schemeClr val="bg2">
                    <a:lumMod val="25000"/>
                  </a:schemeClr>
                </a:solidFill>
                <a:latin typeface="+mj-lt"/>
              </a:rPr>
              <a:t> </a:t>
            </a:r>
            <a:r>
              <a:rPr lang="en-GB" altLang="fr-FR" sz="2100" b="1" dirty="0" err="1" smtClean="0">
                <a:solidFill>
                  <a:schemeClr val="bg2">
                    <a:lumMod val="25000"/>
                  </a:schemeClr>
                </a:solidFill>
                <a:latin typeface="+mj-lt"/>
              </a:rPr>
              <a:t>peuvent</a:t>
            </a:r>
            <a:r>
              <a:rPr lang="en-GB" altLang="fr-FR" sz="2100" b="1" dirty="0" smtClean="0">
                <a:solidFill>
                  <a:schemeClr val="bg2">
                    <a:lumMod val="25000"/>
                  </a:schemeClr>
                </a:solidFill>
                <a:latin typeface="+mj-lt"/>
              </a:rPr>
              <a:t> </a:t>
            </a:r>
            <a:r>
              <a:rPr lang="en-GB" altLang="fr-FR" sz="2100" b="1" dirty="0" err="1" smtClean="0">
                <a:solidFill>
                  <a:schemeClr val="bg2">
                    <a:lumMod val="25000"/>
                  </a:schemeClr>
                </a:solidFill>
                <a:latin typeface="+mj-lt"/>
              </a:rPr>
              <a:t>être</a:t>
            </a:r>
            <a:r>
              <a:rPr lang="en-GB" altLang="fr-FR" sz="2100" b="1" dirty="0" smtClean="0">
                <a:solidFill>
                  <a:schemeClr val="bg2">
                    <a:lumMod val="25000"/>
                  </a:schemeClr>
                </a:solidFill>
                <a:latin typeface="+mj-lt"/>
              </a:rPr>
              <a:t> </a:t>
            </a:r>
            <a:r>
              <a:rPr lang="en-GB" altLang="fr-FR" sz="2100" b="1" dirty="0" err="1" smtClean="0">
                <a:solidFill>
                  <a:schemeClr val="bg2">
                    <a:lumMod val="25000"/>
                  </a:schemeClr>
                </a:solidFill>
                <a:latin typeface="+mj-lt"/>
              </a:rPr>
              <a:t>téléchargées</a:t>
            </a:r>
            <a:r>
              <a:rPr lang="en-GB" altLang="fr-FR" sz="2100" dirty="0" smtClean="0">
                <a:solidFill>
                  <a:schemeClr val="bg2">
                    <a:lumMod val="25000"/>
                  </a:schemeClr>
                </a:solidFill>
                <a:latin typeface="+mj-lt"/>
              </a:rPr>
              <a:t> (pas de restriction de </a:t>
            </a:r>
            <a:r>
              <a:rPr lang="en-GB" altLang="fr-FR" sz="2100" dirty="0" err="1" smtClean="0">
                <a:solidFill>
                  <a:schemeClr val="bg2">
                    <a:lumMod val="25000"/>
                  </a:schemeClr>
                </a:solidFill>
                <a:latin typeface="+mj-lt"/>
              </a:rPr>
              <a:t>taille</a:t>
            </a:r>
            <a:r>
              <a:rPr lang="en-GB" altLang="fr-FR" sz="2100" dirty="0" smtClean="0">
                <a:solidFill>
                  <a:schemeClr val="bg2">
                    <a:lumMod val="25000"/>
                  </a:schemeClr>
                </a:solidFill>
                <a:latin typeface="+mj-lt"/>
              </a:rPr>
              <a:t>) et </a:t>
            </a:r>
            <a:r>
              <a:rPr lang="en-GB" altLang="fr-FR" sz="2100" b="1" dirty="0" err="1" smtClean="0">
                <a:solidFill>
                  <a:schemeClr val="bg2">
                    <a:lumMod val="25000"/>
                  </a:schemeClr>
                </a:solidFill>
                <a:latin typeface="+mj-lt"/>
              </a:rPr>
              <a:t>réutilisées</a:t>
            </a:r>
            <a:r>
              <a:rPr lang="en-GB" altLang="fr-FR" sz="2100" b="1" dirty="0" smtClean="0">
                <a:solidFill>
                  <a:schemeClr val="bg2">
                    <a:lumMod val="25000"/>
                  </a:schemeClr>
                </a:solidFill>
                <a:latin typeface="+mj-lt"/>
              </a:rPr>
              <a:t> par </a:t>
            </a:r>
            <a:r>
              <a:rPr lang="en-GB" altLang="fr-FR" sz="2100" b="1" dirty="0" err="1" smtClean="0">
                <a:solidFill>
                  <a:schemeClr val="bg2">
                    <a:lumMod val="25000"/>
                  </a:schemeClr>
                </a:solidFill>
                <a:latin typeface="+mj-lt"/>
              </a:rPr>
              <a:t>d’autres</a:t>
            </a:r>
            <a:r>
              <a:rPr lang="en-GB" altLang="fr-FR" sz="2100" b="1" dirty="0" smtClean="0">
                <a:solidFill>
                  <a:schemeClr val="bg2">
                    <a:lumMod val="25000"/>
                  </a:schemeClr>
                </a:solidFill>
                <a:latin typeface="+mj-lt"/>
              </a:rPr>
              <a:t> sites </a:t>
            </a:r>
            <a:r>
              <a:rPr lang="en-GB" altLang="fr-FR" sz="2100" b="1" dirty="0" err="1" smtClean="0">
                <a:solidFill>
                  <a:schemeClr val="bg2">
                    <a:lumMod val="25000"/>
                  </a:schemeClr>
                </a:solidFill>
                <a:latin typeface="+mj-lt"/>
              </a:rPr>
              <a:t>ou</a:t>
            </a:r>
            <a:r>
              <a:rPr lang="en-GB" altLang="fr-FR" sz="2100" b="1" dirty="0" smtClean="0">
                <a:solidFill>
                  <a:schemeClr val="bg2">
                    <a:lumMod val="25000"/>
                  </a:schemeClr>
                </a:solidFill>
                <a:latin typeface="+mj-lt"/>
              </a:rPr>
              <a:t> </a:t>
            </a:r>
            <a:r>
              <a:rPr lang="en-GB" altLang="fr-FR" sz="2100" b="1" dirty="0" err="1" smtClean="0">
                <a:solidFill>
                  <a:schemeClr val="bg2">
                    <a:lumMod val="25000"/>
                  </a:schemeClr>
                </a:solidFill>
                <a:latin typeface="+mj-lt"/>
              </a:rPr>
              <a:t>portails</a:t>
            </a:r>
            <a:r>
              <a:rPr lang="en-GB" altLang="fr-FR" sz="2100" b="1" dirty="0" smtClean="0">
                <a:solidFill>
                  <a:schemeClr val="bg2">
                    <a:lumMod val="25000"/>
                  </a:schemeClr>
                </a:solidFill>
                <a:latin typeface="+mj-lt"/>
              </a:rPr>
              <a:t> </a:t>
            </a:r>
            <a:r>
              <a:rPr lang="en-GB" altLang="fr-FR" sz="2100" dirty="0" smtClean="0">
                <a:solidFill>
                  <a:schemeClr val="bg2">
                    <a:lumMod val="25000"/>
                  </a:schemeClr>
                </a:solidFill>
                <a:latin typeface="+mj-lt"/>
              </a:rPr>
              <a:t>(via les API</a:t>
            </a:r>
            <a:r>
              <a:rPr lang="en-GB" altLang="fr-FR" sz="2100" dirty="0">
                <a:solidFill>
                  <a:schemeClr val="bg2">
                    <a:lumMod val="25000"/>
                  </a:schemeClr>
                </a:solidFill>
                <a:latin typeface="+mj-lt"/>
              </a:rPr>
              <a:t>).</a:t>
            </a:r>
          </a:p>
          <a:p>
            <a:pPr eaLnBrk="1" hangingPunct="1">
              <a:spcBef>
                <a:spcPct val="0"/>
              </a:spcBef>
              <a:buFont typeface="Symbol" pitchFamily="18" charset="2"/>
              <a:buChar char=""/>
            </a:pPr>
            <a:endParaRPr lang="en-GB" altLang="fr-FR" sz="2100" dirty="0">
              <a:solidFill>
                <a:schemeClr val="bg2">
                  <a:lumMod val="25000"/>
                </a:schemeClr>
              </a:solidFill>
              <a:latin typeface="+mj-lt"/>
            </a:endParaRPr>
          </a:p>
          <a:p>
            <a:pPr eaLnBrk="1" hangingPunct="1">
              <a:spcBef>
                <a:spcPct val="0"/>
              </a:spcBef>
              <a:buFont typeface="Symbol" pitchFamily="18" charset="2"/>
              <a:buChar char=""/>
            </a:pPr>
            <a:r>
              <a:rPr lang="en-GB" altLang="fr-FR" sz="2100" b="1" dirty="0" smtClean="0">
                <a:solidFill>
                  <a:schemeClr val="bg2">
                    <a:lumMod val="25000"/>
                  </a:schemeClr>
                </a:solidFill>
                <a:latin typeface="+mj-lt"/>
              </a:rPr>
              <a:t>Utilisation: </a:t>
            </a:r>
            <a:r>
              <a:rPr lang="en-GB" altLang="fr-FR" sz="2100" dirty="0" err="1" smtClean="0">
                <a:solidFill>
                  <a:schemeClr val="bg2">
                    <a:lumMod val="25000"/>
                  </a:schemeClr>
                </a:solidFill>
                <a:latin typeface="+mj-lt"/>
              </a:rPr>
              <a:t>ces</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données</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corrélées</a:t>
            </a:r>
            <a:r>
              <a:rPr lang="en-GB" altLang="fr-FR" sz="2100" dirty="0" smtClean="0">
                <a:solidFill>
                  <a:schemeClr val="bg2">
                    <a:lumMod val="25000"/>
                  </a:schemeClr>
                </a:solidFill>
                <a:latin typeface="+mj-lt"/>
              </a:rPr>
              <a:t> à des </a:t>
            </a:r>
            <a:r>
              <a:rPr lang="en-GB" altLang="fr-FR" sz="2100" dirty="0" err="1" smtClean="0">
                <a:solidFill>
                  <a:schemeClr val="bg2">
                    <a:lumMod val="25000"/>
                  </a:schemeClr>
                </a:solidFill>
                <a:latin typeface="+mj-lt"/>
              </a:rPr>
              <a:t>données</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environnementales</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contribuent</a:t>
            </a:r>
            <a:r>
              <a:rPr lang="en-GB" altLang="fr-FR" sz="2100" dirty="0" smtClean="0">
                <a:solidFill>
                  <a:schemeClr val="bg2">
                    <a:lumMod val="25000"/>
                  </a:schemeClr>
                </a:solidFill>
                <a:latin typeface="+mj-lt"/>
              </a:rPr>
              <a:t> à la </a:t>
            </a:r>
            <a:r>
              <a:rPr lang="en-GB" altLang="fr-FR" sz="2100" dirty="0" err="1" smtClean="0">
                <a:solidFill>
                  <a:schemeClr val="bg2">
                    <a:lumMod val="25000"/>
                  </a:schemeClr>
                </a:solidFill>
                <a:latin typeface="+mj-lt"/>
              </a:rPr>
              <a:t>recherche</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scientifique</a:t>
            </a:r>
            <a:r>
              <a:rPr lang="en-GB" altLang="fr-FR" sz="2100" dirty="0" smtClean="0">
                <a:solidFill>
                  <a:schemeClr val="bg2">
                    <a:lumMod val="25000"/>
                  </a:schemeClr>
                </a:solidFill>
                <a:latin typeface="+mj-lt"/>
              </a:rPr>
              <a:t> et </a:t>
            </a:r>
            <a:r>
              <a:rPr lang="en-GB" altLang="fr-FR" sz="2100" dirty="0" err="1" smtClean="0">
                <a:solidFill>
                  <a:schemeClr val="bg2">
                    <a:lumMod val="25000"/>
                  </a:schemeClr>
                </a:solidFill>
                <a:latin typeface="+mj-lt"/>
              </a:rPr>
              <a:t>aident</a:t>
            </a:r>
            <a:r>
              <a:rPr lang="en-GB" altLang="fr-FR" sz="2100" dirty="0" smtClean="0">
                <a:solidFill>
                  <a:schemeClr val="bg2">
                    <a:lumMod val="25000"/>
                  </a:schemeClr>
                </a:solidFill>
                <a:latin typeface="+mj-lt"/>
              </a:rPr>
              <a:t> à la prise de </a:t>
            </a:r>
            <a:r>
              <a:rPr lang="en-GB" altLang="fr-FR" sz="2100" dirty="0" err="1" smtClean="0">
                <a:solidFill>
                  <a:schemeClr val="bg2">
                    <a:lumMod val="25000"/>
                  </a:schemeClr>
                </a:solidFill>
                <a:latin typeface="+mj-lt"/>
              </a:rPr>
              <a:t>décisions</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dans</a:t>
            </a:r>
            <a:r>
              <a:rPr lang="en-GB" altLang="fr-FR" sz="2100" dirty="0" smtClean="0">
                <a:solidFill>
                  <a:schemeClr val="bg2">
                    <a:lumMod val="25000"/>
                  </a:schemeClr>
                </a:solidFill>
                <a:latin typeface="+mj-lt"/>
              </a:rPr>
              <a:t> les </a:t>
            </a:r>
            <a:r>
              <a:rPr lang="en-GB" altLang="fr-FR" sz="2100" dirty="0" err="1" smtClean="0">
                <a:solidFill>
                  <a:schemeClr val="bg2">
                    <a:lumMod val="25000"/>
                  </a:schemeClr>
                </a:solidFill>
                <a:latin typeface="+mj-lt"/>
              </a:rPr>
              <a:t>domaines</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suivants</a:t>
            </a:r>
            <a:r>
              <a:rPr lang="en-GB" altLang="fr-FR" sz="2100" dirty="0" smtClean="0">
                <a:solidFill>
                  <a:schemeClr val="bg2">
                    <a:lumMod val="25000"/>
                  </a:schemeClr>
                </a:solidFill>
                <a:latin typeface="+mj-lt"/>
              </a:rPr>
              <a:t> :</a:t>
            </a:r>
          </a:p>
          <a:p>
            <a:pPr marL="0" indent="0" eaLnBrk="1" hangingPunct="1">
              <a:spcBef>
                <a:spcPct val="0"/>
              </a:spcBef>
              <a:buNone/>
            </a:pPr>
            <a:r>
              <a:rPr lang="en-GB" altLang="fr-FR" sz="2100" dirty="0">
                <a:solidFill>
                  <a:schemeClr val="bg2">
                    <a:lumMod val="25000"/>
                  </a:schemeClr>
                </a:solidFill>
                <a:latin typeface="+mj-lt"/>
              </a:rPr>
              <a:t/>
            </a:r>
            <a:br>
              <a:rPr lang="en-GB" altLang="fr-FR" sz="2100" dirty="0">
                <a:solidFill>
                  <a:schemeClr val="bg2">
                    <a:lumMod val="25000"/>
                  </a:schemeClr>
                </a:solidFill>
                <a:latin typeface="+mj-lt"/>
              </a:rPr>
            </a:br>
            <a:r>
              <a:rPr lang="en-GB" altLang="fr-FR" sz="2100" dirty="0">
                <a:solidFill>
                  <a:schemeClr val="bg2">
                    <a:lumMod val="25000"/>
                  </a:schemeClr>
                </a:solidFill>
                <a:latin typeface="+mj-lt"/>
              </a:rPr>
              <a:t>		1. </a:t>
            </a:r>
            <a:r>
              <a:rPr lang="en-GB" altLang="fr-FR" sz="2100" dirty="0" err="1" smtClean="0">
                <a:solidFill>
                  <a:schemeClr val="bg2">
                    <a:lumMod val="25000"/>
                  </a:schemeClr>
                </a:solidFill>
                <a:latin typeface="+mj-lt"/>
              </a:rPr>
              <a:t>Espèces</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menacées</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migratrices</a:t>
            </a:r>
            <a:r>
              <a:rPr lang="en-GB" altLang="fr-FR" sz="2100" dirty="0" smtClean="0">
                <a:solidFill>
                  <a:schemeClr val="bg2">
                    <a:lumMod val="25000"/>
                  </a:schemeClr>
                </a:solidFill>
                <a:latin typeface="+mj-lt"/>
              </a:rPr>
              <a:t> et </a:t>
            </a:r>
            <a:r>
              <a:rPr lang="en-GB" altLang="fr-FR" sz="2100" dirty="0" err="1" smtClean="0">
                <a:solidFill>
                  <a:schemeClr val="bg2">
                    <a:lumMod val="25000"/>
                  </a:schemeClr>
                </a:solidFill>
                <a:latin typeface="+mj-lt"/>
              </a:rPr>
              <a:t>invasives</a:t>
            </a:r>
            <a:r>
              <a:rPr lang="en-GB" altLang="fr-FR" sz="2100" dirty="0">
                <a:solidFill>
                  <a:schemeClr val="bg2">
                    <a:lumMod val="25000"/>
                  </a:schemeClr>
                </a:solidFill>
                <a:latin typeface="+mj-lt"/>
              </a:rPr>
              <a:t/>
            </a:r>
            <a:br>
              <a:rPr lang="en-GB" altLang="fr-FR" sz="2100" dirty="0">
                <a:solidFill>
                  <a:schemeClr val="bg2">
                    <a:lumMod val="25000"/>
                  </a:schemeClr>
                </a:solidFill>
                <a:latin typeface="+mj-lt"/>
              </a:rPr>
            </a:br>
            <a:r>
              <a:rPr lang="en-GB" altLang="fr-FR" sz="2100" dirty="0">
                <a:solidFill>
                  <a:schemeClr val="bg2">
                    <a:lumMod val="25000"/>
                  </a:schemeClr>
                </a:solidFill>
                <a:latin typeface="+mj-lt"/>
              </a:rPr>
              <a:t>		2. </a:t>
            </a:r>
            <a:r>
              <a:rPr lang="en-GB" altLang="fr-FR" sz="2100" dirty="0" smtClean="0">
                <a:solidFill>
                  <a:schemeClr val="bg2">
                    <a:lumMod val="25000"/>
                  </a:schemeClr>
                </a:solidFill>
                <a:latin typeface="+mj-lt"/>
              </a:rPr>
              <a:t>Impacts du </a:t>
            </a:r>
            <a:r>
              <a:rPr lang="en-GB" altLang="fr-FR" sz="2100" dirty="0" err="1" smtClean="0">
                <a:solidFill>
                  <a:schemeClr val="bg2">
                    <a:lumMod val="25000"/>
                  </a:schemeClr>
                </a:solidFill>
                <a:latin typeface="+mj-lt"/>
              </a:rPr>
              <a:t>changement</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climatique</a:t>
            </a:r>
            <a:endParaRPr lang="en-GB" altLang="fr-FR" sz="2100" dirty="0" smtClean="0">
              <a:solidFill>
                <a:schemeClr val="bg2">
                  <a:lumMod val="25000"/>
                </a:schemeClr>
              </a:solidFill>
              <a:latin typeface="+mj-lt"/>
            </a:endParaRPr>
          </a:p>
          <a:p>
            <a:pPr marL="0" indent="0" eaLnBrk="1" hangingPunct="1">
              <a:spcBef>
                <a:spcPct val="0"/>
              </a:spcBef>
              <a:buNone/>
            </a:pPr>
            <a:r>
              <a:rPr lang="en-GB" altLang="fr-FR" sz="2100" dirty="0">
                <a:solidFill>
                  <a:schemeClr val="bg2">
                    <a:lumMod val="25000"/>
                  </a:schemeClr>
                </a:solidFill>
                <a:latin typeface="+mj-lt"/>
              </a:rPr>
              <a:t>		3. </a:t>
            </a:r>
            <a:r>
              <a:rPr lang="en-GB" altLang="fr-FR" sz="2100" dirty="0" err="1" smtClean="0">
                <a:solidFill>
                  <a:schemeClr val="bg2">
                    <a:lumMod val="25000"/>
                  </a:schemeClr>
                </a:solidFill>
                <a:latin typeface="+mj-lt"/>
              </a:rPr>
              <a:t>Politiques</a:t>
            </a:r>
            <a:r>
              <a:rPr lang="en-GB" altLang="fr-FR" sz="2100" dirty="0" smtClean="0">
                <a:solidFill>
                  <a:schemeClr val="bg2">
                    <a:lumMod val="25000"/>
                  </a:schemeClr>
                </a:solidFill>
                <a:latin typeface="+mj-lt"/>
              </a:rPr>
              <a:t> de conservation</a:t>
            </a:r>
            <a:r>
              <a:rPr lang="en-GB" altLang="fr-FR" sz="2100" dirty="0">
                <a:solidFill>
                  <a:schemeClr val="bg2">
                    <a:lumMod val="25000"/>
                  </a:schemeClr>
                </a:solidFill>
                <a:latin typeface="+mj-lt"/>
              </a:rPr>
              <a:t/>
            </a:r>
            <a:br>
              <a:rPr lang="en-GB" altLang="fr-FR" sz="2100" dirty="0">
                <a:solidFill>
                  <a:schemeClr val="bg2">
                    <a:lumMod val="25000"/>
                  </a:schemeClr>
                </a:solidFill>
                <a:latin typeface="+mj-lt"/>
              </a:rPr>
            </a:br>
            <a:r>
              <a:rPr lang="en-GB" altLang="fr-FR" sz="2100" dirty="0">
                <a:solidFill>
                  <a:schemeClr val="bg2">
                    <a:lumMod val="25000"/>
                  </a:schemeClr>
                </a:solidFill>
                <a:latin typeface="+mj-lt"/>
              </a:rPr>
              <a:t>		4. </a:t>
            </a:r>
            <a:r>
              <a:rPr lang="en-GB" altLang="fr-FR" sz="2100" dirty="0" err="1" smtClean="0">
                <a:solidFill>
                  <a:schemeClr val="bg2">
                    <a:lumMod val="25000"/>
                  </a:schemeClr>
                </a:solidFill>
                <a:latin typeface="+mj-lt"/>
              </a:rPr>
              <a:t>Gestion</a:t>
            </a:r>
            <a:r>
              <a:rPr lang="en-GB" altLang="fr-FR" sz="2100" dirty="0" smtClean="0">
                <a:solidFill>
                  <a:schemeClr val="bg2">
                    <a:lumMod val="25000"/>
                  </a:schemeClr>
                </a:solidFill>
                <a:latin typeface="+mj-lt"/>
              </a:rPr>
              <a:t> des </a:t>
            </a:r>
            <a:r>
              <a:rPr lang="en-GB" altLang="fr-FR" sz="2100" dirty="0" err="1" smtClean="0">
                <a:solidFill>
                  <a:schemeClr val="bg2">
                    <a:lumMod val="25000"/>
                  </a:schemeClr>
                </a:solidFill>
                <a:latin typeface="+mj-lt"/>
              </a:rPr>
              <a:t>ressources</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naturelles</a:t>
            </a:r>
            <a:r>
              <a:rPr lang="en-GB" altLang="fr-FR" sz="2100" dirty="0">
                <a:solidFill>
                  <a:schemeClr val="bg2">
                    <a:lumMod val="25000"/>
                  </a:schemeClr>
                </a:solidFill>
                <a:latin typeface="+mj-lt"/>
              </a:rPr>
              <a:t/>
            </a:r>
            <a:br>
              <a:rPr lang="en-GB" altLang="fr-FR" sz="2100" dirty="0">
                <a:solidFill>
                  <a:schemeClr val="bg2">
                    <a:lumMod val="25000"/>
                  </a:schemeClr>
                </a:solidFill>
                <a:latin typeface="+mj-lt"/>
              </a:rPr>
            </a:br>
            <a:r>
              <a:rPr lang="en-GB" altLang="fr-FR" sz="2100" dirty="0">
                <a:solidFill>
                  <a:schemeClr val="bg2">
                    <a:lumMod val="25000"/>
                  </a:schemeClr>
                </a:solidFill>
                <a:latin typeface="+mj-lt"/>
              </a:rPr>
              <a:t>		5. Agriculture, </a:t>
            </a:r>
            <a:r>
              <a:rPr lang="en-GB" altLang="fr-FR" sz="2100" dirty="0" err="1" smtClean="0">
                <a:solidFill>
                  <a:schemeClr val="bg2">
                    <a:lumMod val="25000"/>
                  </a:schemeClr>
                </a:solidFill>
                <a:latin typeface="+mj-lt"/>
              </a:rPr>
              <a:t>gestion</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forestière</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pêche</a:t>
            </a:r>
            <a:r>
              <a:rPr lang="en-GB" altLang="fr-FR" sz="2100" dirty="0" smtClean="0">
                <a:solidFill>
                  <a:schemeClr val="bg2">
                    <a:lumMod val="25000"/>
                  </a:schemeClr>
                </a:solidFill>
                <a:latin typeface="+mj-lt"/>
              </a:rPr>
              <a:t> et 					exploitations </a:t>
            </a:r>
            <a:r>
              <a:rPr lang="en-GB" altLang="fr-FR" sz="2100" dirty="0" err="1" smtClean="0">
                <a:solidFill>
                  <a:schemeClr val="bg2">
                    <a:lumMod val="25000"/>
                  </a:schemeClr>
                </a:solidFill>
                <a:latin typeface="+mj-lt"/>
              </a:rPr>
              <a:t>minières</a:t>
            </a:r>
            <a:r>
              <a:rPr lang="en-GB" altLang="fr-FR" sz="2100" dirty="0">
                <a:solidFill>
                  <a:schemeClr val="bg2">
                    <a:lumMod val="25000"/>
                  </a:schemeClr>
                </a:solidFill>
                <a:latin typeface="+mj-lt"/>
              </a:rPr>
              <a:t/>
            </a:r>
            <a:br>
              <a:rPr lang="en-GB" altLang="fr-FR" sz="2100" dirty="0">
                <a:solidFill>
                  <a:schemeClr val="bg2">
                    <a:lumMod val="25000"/>
                  </a:schemeClr>
                </a:solidFill>
                <a:latin typeface="+mj-lt"/>
              </a:rPr>
            </a:br>
            <a:r>
              <a:rPr lang="en-GB" altLang="fr-FR" sz="2100" dirty="0">
                <a:solidFill>
                  <a:schemeClr val="bg2">
                    <a:lumMod val="25000"/>
                  </a:schemeClr>
                </a:solidFill>
                <a:latin typeface="+mj-lt"/>
              </a:rPr>
              <a:t>		6. </a:t>
            </a:r>
            <a:r>
              <a:rPr lang="en-GB" altLang="fr-FR" sz="2100" dirty="0" smtClean="0">
                <a:solidFill>
                  <a:schemeClr val="bg2">
                    <a:lumMod val="25000"/>
                  </a:schemeClr>
                </a:solidFill>
                <a:latin typeface="+mj-lt"/>
              </a:rPr>
              <a:t>Santé </a:t>
            </a:r>
            <a:r>
              <a:rPr lang="en-GB" altLang="fr-FR" sz="2100" dirty="0" err="1" smtClean="0">
                <a:solidFill>
                  <a:schemeClr val="bg2">
                    <a:lumMod val="25000"/>
                  </a:schemeClr>
                </a:solidFill>
                <a:latin typeface="+mj-lt"/>
              </a:rPr>
              <a:t>publique</a:t>
            </a:r>
            <a:r>
              <a:rPr lang="en-GB" altLang="fr-FR" sz="2100" dirty="0" smtClean="0">
                <a:solidFill>
                  <a:schemeClr val="bg2">
                    <a:lumMod val="25000"/>
                  </a:schemeClr>
                </a:solidFill>
                <a:latin typeface="+mj-lt"/>
              </a:rPr>
              <a:t> et </a:t>
            </a:r>
            <a:r>
              <a:rPr lang="en-GB" altLang="fr-FR" sz="2100" dirty="0" err="1" smtClean="0">
                <a:solidFill>
                  <a:schemeClr val="bg2">
                    <a:lumMod val="25000"/>
                  </a:schemeClr>
                </a:solidFill>
                <a:latin typeface="+mj-lt"/>
              </a:rPr>
              <a:t>sécurité</a:t>
            </a:r>
            <a:r>
              <a:rPr lang="en-GB" altLang="fr-FR" sz="2100" dirty="0" smtClean="0">
                <a:solidFill>
                  <a:schemeClr val="bg2">
                    <a:lumMod val="25000"/>
                  </a:schemeClr>
                </a:solidFill>
                <a:latin typeface="+mj-lt"/>
              </a:rPr>
              <a:t> </a:t>
            </a:r>
            <a:r>
              <a:rPr lang="en-GB" altLang="fr-FR" sz="2100" dirty="0" err="1" smtClean="0">
                <a:solidFill>
                  <a:schemeClr val="bg2">
                    <a:lumMod val="25000"/>
                  </a:schemeClr>
                </a:solidFill>
                <a:latin typeface="+mj-lt"/>
              </a:rPr>
              <a:t>alimentaire</a:t>
            </a:r>
            <a:r>
              <a:rPr lang="en-GB" altLang="fr-FR" sz="2100" dirty="0">
                <a:solidFill>
                  <a:schemeClr val="bg2">
                    <a:lumMod val="25000"/>
                  </a:schemeClr>
                </a:solidFill>
                <a:latin typeface="+mj-lt"/>
              </a:rPr>
              <a:t/>
            </a:r>
            <a:br>
              <a:rPr lang="en-GB" altLang="fr-FR" sz="2100" dirty="0">
                <a:solidFill>
                  <a:schemeClr val="bg2">
                    <a:lumMod val="25000"/>
                  </a:schemeClr>
                </a:solidFill>
                <a:latin typeface="+mj-lt"/>
              </a:rPr>
            </a:br>
            <a:r>
              <a:rPr lang="en-GB" altLang="fr-FR" sz="2100" dirty="0">
                <a:solidFill>
                  <a:schemeClr val="bg2">
                    <a:lumMod val="25000"/>
                  </a:schemeClr>
                </a:solidFill>
                <a:latin typeface="+mj-lt"/>
              </a:rPr>
              <a:t>		</a:t>
            </a:r>
            <a:r>
              <a:rPr lang="en-GB" altLang="fr-FR" sz="2100" dirty="0" smtClean="0">
                <a:solidFill>
                  <a:schemeClr val="bg2">
                    <a:lumMod val="25000"/>
                  </a:schemeClr>
                </a:solidFill>
                <a:latin typeface="+mj-lt"/>
              </a:rPr>
              <a:t>Et plus encore...</a:t>
            </a:r>
            <a:endParaRPr lang="en-GB" altLang="fr-FR" sz="2100" dirty="0">
              <a:solidFill>
                <a:schemeClr val="bg2">
                  <a:lumMod val="25000"/>
                </a:schemeClr>
              </a:solidFill>
              <a:latin typeface="+mj-lt"/>
            </a:endParaRPr>
          </a:p>
        </p:txBody>
      </p:sp>
      <p:pic>
        <p:nvPicPr>
          <p:cNvPr id="3" name="Image 9"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8153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227013" y="2093913"/>
            <a:ext cx="69215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eaLnBrk="1" hangingPunct="1">
              <a:spcBef>
                <a:spcPct val="0"/>
              </a:spcBef>
              <a:buFontTx/>
              <a:buNone/>
            </a:pPr>
            <a:r>
              <a:rPr lang="fr-FR" altLang="fr-FR" sz="2400">
                <a:latin typeface="Arial" charset="0"/>
              </a:rPr>
              <a:t/>
            </a:r>
            <a:br>
              <a:rPr lang="fr-FR" altLang="fr-FR" sz="2400">
                <a:latin typeface="Arial" charset="0"/>
              </a:rPr>
            </a:br>
            <a:endParaRPr lang="fr-FR" altLang="fr-FR" sz="2400">
              <a:latin typeface="Arial" charset="0"/>
            </a:endParaRPr>
          </a:p>
        </p:txBody>
      </p:sp>
      <p:sp>
        <p:nvSpPr>
          <p:cNvPr id="44035" name="Rectangle 1"/>
          <p:cNvSpPr>
            <a:spLocks noChangeArrowheads="1"/>
          </p:cNvSpPr>
          <p:nvPr/>
        </p:nvSpPr>
        <p:spPr bwMode="auto">
          <a:xfrm>
            <a:off x="806450" y="2852738"/>
            <a:ext cx="59356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algn="ctr" eaLnBrk="1" hangingPunct="1">
              <a:spcBef>
                <a:spcPct val="0"/>
              </a:spcBef>
              <a:buFontTx/>
              <a:buNone/>
            </a:pPr>
            <a:r>
              <a:rPr lang="bg-BG" altLang="fr-FR" sz="1400">
                <a:latin typeface="Lucida Sans Unicode" pitchFamily="34" charset="0"/>
              </a:rPr>
              <a:t/>
            </a:r>
            <a:br>
              <a:rPr lang="bg-BG" altLang="fr-FR" sz="1400">
                <a:latin typeface="Lucida Sans Unicode" pitchFamily="34" charset="0"/>
              </a:rPr>
            </a:br>
            <a:r>
              <a:rPr lang="bg-BG" altLang="fr-FR" sz="1400">
                <a:latin typeface="Lucida Sans Unicode" pitchFamily="34" charset="0"/>
              </a:rPr>
              <a:t/>
            </a:r>
            <a:br>
              <a:rPr lang="bg-BG" altLang="fr-FR" sz="1400">
                <a:latin typeface="Lucida Sans Unicode" pitchFamily="34" charset="0"/>
              </a:rPr>
            </a:br>
            <a:endParaRPr lang="fr-FR" altLang="fr-FR">
              <a:solidFill>
                <a:srgbClr val="898989"/>
              </a:solidFill>
            </a:endParaRPr>
          </a:p>
        </p:txBody>
      </p:sp>
      <p:pic>
        <p:nvPicPr>
          <p:cNvPr id="7" name="Image 9" descr="logo_de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9588" y="5700677"/>
            <a:ext cx="994412" cy="115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
          <p:cNvSpPr>
            <a:spLocks noChangeArrowheads="1"/>
          </p:cNvSpPr>
          <p:nvPr/>
        </p:nvSpPr>
        <p:spPr bwMode="auto">
          <a:xfrm>
            <a:off x="338630" y="279400"/>
            <a:ext cx="45878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sz="3400" b="1" dirty="0">
                <a:solidFill>
                  <a:schemeClr val="bg2">
                    <a:lumMod val="25000"/>
                  </a:schemeClr>
                </a:solidFill>
                <a:latin typeface="+mj-lt"/>
                <a:cs typeface="ＭＳ Ｐゴシック" charset="0"/>
              </a:rPr>
              <a:t>Utilisation</a:t>
            </a:r>
            <a:r>
              <a:rPr lang="fr-FR" sz="2800" b="1" dirty="0">
                <a:solidFill>
                  <a:schemeClr val="tx2"/>
                </a:solidFill>
                <a:cs typeface="Arial" charset="0"/>
              </a:rPr>
              <a:t> </a:t>
            </a:r>
            <a:r>
              <a:rPr lang="fr-FR" sz="3400" b="1" dirty="0">
                <a:solidFill>
                  <a:schemeClr val="bg2">
                    <a:lumMod val="25000"/>
                  </a:schemeClr>
                </a:solidFill>
                <a:latin typeface="+mj-lt"/>
                <a:cs typeface="ＭＳ Ｐゴシック" charset="0"/>
              </a:rPr>
              <a:t>des données</a:t>
            </a:r>
          </a:p>
        </p:txBody>
      </p:sp>
      <p:sp>
        <p:nvSpPr>
          <p:cNvPr id="9" name="Rectangle 3"/>
          <p:cNvSpPr>
            <a:spLocks noChangeArrowheads="1"/>
          </p:cNvSpPr>
          <p:nvPr/>
        </p:nvSpPr>
        <p:spPr bwMode="auto">
          <a:xfrm>
            <a:off x="1427163" y="1217613"/>
            <a:ext cx="5462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sz="1800" b="1"/>
              <a:t>GBIF : Peer-reviewed publications</a:t>
            </a:r>
            <a:endParaRPr lang="en-US" sz="1800"/>
          </a:p>
        </p:txBody>
      </p:sp>
      <p:sp>
        <p:nvSpPr>
          <p:cNvPr id="10" name="Rectangle 2"/>
          <p:cNvSpPr>
            <a:spLocks noChangeArrowheads="1"/>
          </p:cNvSpPr>
          <p:nvPr/>
        </p:nvSpPr>
        <p:spPr bwMode="auto">
          <a:xfrm>
            <a:off x="2451100" y="1701800"/>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1600" i="1">
                <a:cs typeface="Arial" charset="0"/>
              </a:rPr>
              <a:t>Annual number of peer-reviewed publications </a:t>
            </a:r>
            <a:br>
              <a:rPr lang="en-US" sz="1600" i="1">
                <a:cs typeface="Arial" charset="0"/>
              </a:rPr>
            </a:br>
            <a:r>
              <a:rPr lang="en-US" sz="1600" i="1">
                <a:cs typeface="Arial" charset="0"/>
              </a:rPr>
              <a:t>using GBIF-mediated data</a:t>
            </a:r>
          </a:p>
        </p:txBody>
      </p:sp>
      <p:graphicFrame>
        <p:nvGraphicFramePr>
          <p:cNvPr id="11" name="Chart 7"/>
          <p:cNvGraphicFramePr>
            <a:graphicFrameLocks/>
          </p:cNvGraphicFramePr>
          <p:nvPr>
            <p:extLst>
              <p:ext uri="{D42A27DB-BD31-4B8C-83A1-F6EECF244321}">
                <p14:modId xmlns:p14="http://schemas.microsoft.com/office/powerpoint/2010/main" val="3225331410"/>
              </p:ext>
            </p:extLst>
          </p:nvPr>
        </p:nvGraphicFramePr>
        <p:xfrm>
          <a:off x="0" y="2406218"/>
          <a:ext cx="7245984" cy="4188499"/>
        </p:xfrm>
        <a:graphic>
          <a:graphicData uri="http://schemas.openxmlformats.org/drawingml/2006/chart">
            <c:chart xmlns:c="http://schemas.openxmlformats.org/drawingml/2006/chart" xmlns:r="http://schemas.openxmlformats.org/officeDocument/2006/relationships" r:id="rId4"/>
          </a:graphicData>
        </a:graphic>
      </p:graphicFrame>
      <p:pic>
        <p:nvPicPr>
          <p:cNvPr id="12" name="Image 11">
            <a:hlinkClick r:id="rId5"/>
          </p:cNvPr>
          <p:cNvPicPr>
            <a:picLocks noChangeAspect="1"/>
          </p:cNvPicPr>
          <p:nvPr/>
        </p:nvPicPr>
        <p:blipFill>
          <a:blip r:embed="rId6"/>
          <a:stretch>
            <a:fillRect/>
          </a:stretch>
        </p:blipFill>
        <p:spPr>
          <a:xfrm>
            <a:off x="5143375" y="3513372"/>
            <a:ext cx="1746375" cy="2564988"/>
          </a:xfrm>
          <a:prstGeom prst="rect">
            <a:avLst/>
          </a:prstGeom>
        </p:spPr>
      </p:pic>
    </p:spTree>
    <p:extLst>
      <p:ext uri="{BB962C8B-B14F-4D97-AF65-F5344CB8AC3E}">
        <p14:creationId xmlns:p14="http://schemas.microsoft.com/office/powerpoint/2010/main" val="5958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25388</TotalTime>
  <Words>1573</Words>
  <Application>Microsoft Macintosh PowerPoint</Application>
  <PresentationFormat>Présentation à l'écran (4:3)</PresentationFormat>
  <Paragraphs>248</Paragraphs>
  <Slides>29</Slides>
  <Notes>26</Notes>
  <HiddenSlides>0</HiddenSlides>
  <MMClips>0</MMClips>
  <ScaleCrop>false</ScaleCrop>
  <HeadingPairs>
    <vt:vector size="4" baseType="variant">
      <vt:variant>
        <vt:lpstr>Thème</vt:lpstr>
      </vt:variant>
      <vt:variant>
        <vt:i4>1</vt:i4>
      </vt:variant>
      <vt:variant>
        <vt:lpstr>Titres des diapositives</vt:lpstr>
      </vt:variant>
      <vt:variant>
        <vt:i4>29</vt:i4>
      </vt:variant>
    </vt:vector>
  </HeadingPairs>
  <TitlesOfParts>
    <vt:vector size="30" baseType="lpstr">
      <vt:lpstr>Office Theme</vt:lpstr>
      <vt:lpstr> </vt:lpstr>
      <vt:lpstr>Présentation PowerPoint</vt:lpstr>
      <vt:lpstr>Présentation PowerPoint</vt:lpstr>
      <vt:lpstr>Types de données partagées via le GBIF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GBIF Secretariat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François Rogers</dc:creator>
  <cp:lastModifiedBy>Anne-Sophie archambeau</cp:lastModifiedBy>
  <cp:revision>726</cp:revision>
  <cp:lastPrinted>2010-10-04T10:59:34Z</cp:lastPrinted>
  <dcterms:created xsi:type="dcterms:W3CDTF">2013-12-13T08:34:20Z</dcterms:created>
  <dcterms:modified xsi:type="dcterms:W3CDTF">2015-09-14T14:46:51Z</dcterms:modified>
</cp:coreProperties>
</file>